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ndy Casual" charset="1" panose="00000500000000000000"/>
      <p:regular r:id="rId10"/>
    </p:embeddedFont>
    <p:embeddedFont>
      <p:font typeface="Pompiere" charset="1" panose="02000000000000000000"/>
      <p:regular r:id="rId11"/>
    </p:embeddedFont>
    <p:embeddedFont>
      <p:font typeface="Krabuler" charset="1" panose="00000500000000000000"/>
      <p:regular r:id="rId12"/>
    </p:embeddedFont>
    <p:embeddedFont>
      <p:font typeface="Marykate"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VAGEMj2Eepo.mp4" Type="http://schemas.openxmlformats.org/officeDocument/2006/relationships/video"/><Relationship Id="rId4" Target="../media/VAGEMj2Eepo.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2665669" y="1714596"/>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4508551"/>
            <a:ext cx="3713137" cy="4248440"/>
          </a:xfrm>
          <a:custGeom>
            <a:avLst/>
            <a:gdLst/>
            <a:ahLst/>
            <a:cxnLst/>
            <a:rect r="r" b="b" t="t" l="l"/>
            <a:pathLst>
              <a:path h="4248440" w="3713137">
                <a:moveTo>
                  <a:pt x="0" y="0"/>
                </a:moveTo>
                <a:lnTo>
                  <a:pt x="3713137" y="0"/>
                </a:lnTo>
                <a:lnTo>
                  <a:pt x="3713137" y="4248440"/>
                </a:lnTo>
                <a:lnTo>
                  <a:pt x="0" y="4248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72532" y="3407720"/>
            <a:ext cx="5999713" cy="3179354"/>
          </a:xfrm>
          <a:prstGeom prst="rect">
            <a:avLst/>
          </a:prstGeom>
        </p:spPr>
        <p:txBody>
          <a:bodyPr anchor="t" rtlCol="false" tIns="0" lIns="0" bIns="0" rIns="0">
            <a:spAutoFit/>
          </a:bodyPr>
          <a:lstStyle/>
          <a:p>
            <a:pPr algn="just">
              <a:lnSpc>
                <a:spcPts val="8249"/>
              </a:lnSpc>
            </a:pPr>
            <a:r>
              <a:rPr lang="en-US" sz="8332" spc="183">
                <a:solidFill>
                  <a:srgbClr val="000000"/>
                </a:solidFill>
                <a:latin typeface="Pompiere"/>
              </a:rPr>
              <a:t>DATA STRUCTURES AND ALGORTHM</a:t>
            </a:r>
          </a:p>
        </p:txBody>
      </p:sp>
      <p:sp>
        <p:nvSpPr>
          <p:cNvPr name="Freeform 7" id="7"/>
          <p:cNvSpPr/>
          <p:nvPr/>
        </p:nvSpPr>
        <p:spPr>
          <a:xfrm flipH="false" flipV="true" rot="-9379677">
            <a:off x="11079514" y="1571687"/>
            <a:ext cx="3617028" cy="3833073"/>
          </a:xfrm>
          <a:custGeom>
            <a:avLst/>
            <a:gdLst/>
            <a:ahLst/>
            <a:cxnLst/>
            <a:rect r="r" b="b" t="t" l="l"/>
            <a:pathLst>
              <a:path h="3833073" w="3617028">
                <a:moveTo>
                  <a:pt x="0" y="3833073"/>
                </a:moveTo>
                <a:lnTo>
                  <a:pt x="3617028" y="3833073"/>
                </a:lnTo>
                <a:lnTo>
                  <a:pt x="3617028" y="0"/>
                </a:lnTo>
                <a:lnTo>
                  <a:pt x="0" y="0"/>
                </a:lnTo>
                <a:lnTo>
                  <a:pt x="0" y="383307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399026">
            <a:off x="15284165" y="2839405"/>
            <a:ext cx="1719464" cy="2465181"/>
          </a:xfrm>
          <a:custGeom>
            <a:avLst/>
            <a:gdLst/>
            <a:ahLst/>
            <a:cxnLst/>
            <a:rect r="r" b="b" t="t" l="l"/>
            <a:pathLst>
              <a:path h="2465181" w="1719464">
                <a:moveTo>
                  <a:pt x="0" y="0"/>
                </a:moveTo>
                <a:lnTo>
                  <a:pt x="1719464" y="0"/>
                </a:lnTo>
                <a:lnTo>
                  <a:pt x="1719464" y="2465180"/>
                </a:lnTo>
                <a:lnTo>
                  <a:pt x="0" y="24651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1891383" y="1019175"/>
            <a:ext cx="5225042" cy="504825"/>
          </a:xfrm>
          <a:prstGeom prst="rect">
            <a:avLst/>
          </a:prstGeom>
        </p:spPr>
        <p:txBody>
          <a:bodyPr anchor="t" rtlCol="false" tIns="0" lIns="0" bIns="0" rIns="0">
            <a:spAutoFit/>
          </a:bodyPr>
          <a:lstStyle/>
          <a:p>
            <a:pPr algn="r">
              <a:lnSpc>
                <a:spcPts val="39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288608" y="849567"/>
            <a:ext cx="6927975" cy="8739418"/>
          </a:xfrm>
          <a:custGeom>
            <a:avLst/>
            <a:gdLst/>
            <a:ahLst/>
            <a:cxnLst/>
            <a:rect r="r" b="b" t="t" l="l"/>
            <a:pathLst>
              <a:path h="8739418" w="6927975">
                <a:moveTo>
                  <a:pt x="0" y="0"/>
                </a:moveTo>
                <a:lnTo>
                  <a:pt x="6927974" y="0"/>
                </a:lnTo>
                <a:lnTo>
                  <a:pt x="6927974" y="8739418"/>
                </a:lnTo>
                <a:lnTo>
                  <a:pt x="0" y="8739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0756" y="1028700"/>
            <a:ext cx="4584113" cy="3975676"/>
          </a:xfrm>
          <a:custGeom>
            <a:avLst/>
            <a:gdLst/>
            <a:ahLst/>
            <a:cxnLst/>
            <a:rect r="r" b="b" t="t" l="l"/>
            <a:pathLst>
              <a:path h="3975676" w="4584113">
                <a:moveTo>
                  <a:pt x="0" y="0"/>
                </a:moveTo>
                <a:lnTo>
                  <a:pt x="4584113" y="0"/>
                </a:lnTo>
                <a:lnTo>
                  <a:pt x="4584113" y="3975676"/>
                </a:lnTo>
                <a:lnTo>
                  <a:pt x="0" y="3975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810814">
            <a:off x="2770122" y="2657570"/>
            <a:ext cx="3535128" cy="1085910"/>
          </a:xfrm>
          <a:prstGeom prst="rect">
            <a:avLst/>
          </a:prstGeom>
        </p:spPr>
        <p:txBody>
          <a:bodyPr anchor="t" rtlCol="false" tIns="0" lIns="0" bIns="0" rIns="0">
            <a:spAutoFit/>
          </a:bodyPr>
          <a:lstStyle/>
          <a:p>
            <a:pPr algn="l">
              <a:lnSpc>
                <a:spcPts val="8134"/>
              </a:lnSpc>
            </a:pPr>
            <a:r>
              <a:rPr lang="en-US" sz="8216" spc="180">
                <a:solidFill>
                  <a:srgbClr val="000000"/>
                </a:solidFill>
                <a:latin typeface="Krabuler"/>
              </a:rPr>
              <a:t>INDEX</a:t>
            </a:r>
          </a:p>
        </p:txBody>
      </p:sp>
      <p:sp>
        <p:nvSpPr>
          <p:cNvPr name="TextBox 5" id="5"/>
          <p:cNvSpPr txBox="true"/>
          <p:nvPr/>
        </p:nvSpPr>
        <p:spPr>
          <a:xfrm rot="0">
            <a:off x="6483345" y="2728016"/>
            <a:ext cx="7135263" cy="4915845"/>
          </a:xfrm>
          <a:prstGeom prst="rect">
            <a:avLst/>
          </a:prstGeom>
        </p:spPr>
        <p:txBody>
          <a:bodyPr anchor="t" rtlCol="false" tIns="0" lIns="0" bIns="0" rIns="0">
            <a:spAutoFit/>
          </a:bodyPr>
          <a:lstStyle/>
          <a:p>
            <a:pPr algn="l" marL="1050501" indent="-525250" lvl="1">
              <a:lnSpc>
                <a:spcPts val="6471"/>
              </a:lnSpc>
              <a:buAutoNum type="arabicPeriod" startAt="1"/>
            </a:pPr>
            <a:r>
              <a:rPr lang="en-US" sz="4865" spc="107">
                <a:solidFill>
                  <a:srgbClr val="FFFFFF"/>
                </a:solidFill>
                <a:latin typeface="Krabuler"/>
              </a:rPr>
              <a:t>QUESTION</a:t>
            </a:r>
          </a:p>
          <a:p>
            <a:pPr algn="l" marL="1050501" indent="-525250" lvl="1">
              <a:lnSpc>
                <a:spcPts val="6471"/>
              </a:lnSpc>
              <a:buAutoNum type="arabicPeriod" startAt="1"/>
            </a:pPr>
            <a:r>
              <a:rPr lang="en-US" sz="4865" spc="107">
                <a:solidFill>
                  <a:srgbClr val="FFFFFF"/>
                </a:solidFill>
                <a:latin typeface="Krabuler"/>
              </a:rPr>
              <a:t>ALGORITHM</a:t>
            </a:r>
          </a:p>
          <a:p>
            <a:pPr algn="l" marL="1050501" indent="-525250" lvl="1">
              <a:lnSpc>
                <a:spcPts val="6471"/>
              </a:lnSpc>
              <a:buAutoNum type="arabicPeriod" startAt="1"/>
            </a:pPr>
            <a:r>
              <a:rPr lang="en-US" sz="4865" spc="107">
                <a:solidFill>
                  <a:srgbClr val="FFFFFF"/>
                </a:solidFill>
                <a:latin typeface="Krabuler"/>
              </a:rPr>
              <a:t>WHY QUEUE?</a:t>
            </a:r>
          </a:p>
          <a:p>
            <a:pPr algn="l" marL="1050501" indent="-525250" lvl="1">
              <a:lnSpc>
                <a:spcPts val="6471"/>
              </a:lnSpc>
              <a:buAutoNum type="arabicPeriod" startAt="1"/>
            </a:pPr>
            <a:r>
              <a:rPr lang="en-US" sz="4865" spc="107">
                <a:solidFill>
                  <a:srgbClr val="FFFFFF"/>
                </a:solidFill>
                <a:latin typeface="Krabuler"/>
              </a:rPr>
              <a:t>TIME COMPLEXITY</a:t>
            </a:r>
          </a:p>
          <a:p>
            <a:pPr algn="l" marL="1050501" indent="-525250" lvl="1">
              <a:lnSpc>
                <a:spcPts val="6471"/>
              </a:lnSpc>
              <a:buAutoNum type="arabicPeriod" startAt="1"/>
            </a:pPr>
            <a:r>
              <a:rPr lang="en-US" sz="4865" spc="107">
                <a:solidFill>
                  <a:srgbClr val="FFFFFF"/>
                </a:solidFill>
                <a:latin typeface="Krabuler"/>
              </a:rPr>
              <a:t>SPACE COMPLEXITY</a:t>
            </a:r>
          </a:p>
          <a:p>
            <a:pPr algn="l" marL="1050501" indent="-525250" lvl="1">
              <a:lnSpc>
                <a:spcPts val="6471"/>
              </a:lnSpc>
              <a:buAutoNum type="arabicPeriod" startAt="1"/>
            </a:pPr>
            <a:r>
              <a:rPr lang="en-US" sz="4865" spc="107">
                <a:solidFill>
                  <a:srgbClr val="FFFFFF"/>
                </a:solidFill>
                <a:latin typeface="Krabuler"/>
              </a:rPr>
              <a:t>CODE</a:t>
            </a:r>
          </a:p>
        </p:txBody>
      </p:sp>
      <p:sp>
        <p:nvSpPr>
          <p:cNvPr name="Freeform 6" id="6"/>
          <p:cNvSpPr/>
          <p:nvPr/>
        </p:nvSpPr>
        <p:spPr>
          <a:xfrm flipH="false" flipV="true" rot="787682">
            <a:off x="1397312" y="5080667"/>
            <a:ext cx="3435988" cy="3641221"/>
          </a:xfrm>
          <a:custGeom>
            <a:avLst/>
            <a:gdLst/>
            <a:ahLst/>
            <a:cxnLst/>
            <a:rect r="r" b="b" t="t" l="l"/>
            <a:pathLst>
              <a:path h="3641221" w="3435988">
                <a:moveTo>
                  <a:pt x="0" y="3641220"/>
                </a:moveTo>
                <a:lnTo>
                  <a:pt x="3435988" y="3641220"/>
                </a:lnTo>
                <a:lnTo>
                  <a:pt x="3435988" y="0"/>
                </a:lnTo>
                <a:lnTo>
                  <a:pt x="0" y="0"/>
                </a:lnTo>
                <a:lnTo>
                  <a:pt x="0" y="364122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68932">
            <a:off x="15282144" y="5728523"/>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190582">
            <a:off x="14034320" y="781506"/>
            <a:ext cx="1514128" cy="1379233"/>
          </a:xfrm>
          <a:custGeom>
            <a:avLst/>
            <a:gdLst/>
            <a:ahLst/>
            <a:cxnLst/>
            <a:rect r="r" b="b" t="t" l="l"/>
            <a:pathLst>
              <a:path h="1379233" w="1514128">
                <a:moveTo>
                  <a:pt x="0" y="0"/>
                </a:moveTo>
                <a:lnTo>
                  <a:pt x="1514129" y="0"/>
                </a:lnTo>
                <a:lnTo>
                  <a:pt x="1514129" y="1379234"/>
                </a:lnTo>
                <a:lnTo>
                  <a:pt x="0" y="13792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752595" y="-301411"/>
            <a:ext cx="12710840" cy="1756407"/>
          </a:xfrm>
          <a:custGeom>
            <a:avLst/>
            <a:gdLst/>
            <a:ahLst/>
            <a:cxnLst/>
            <a:rect r="r" b="b" t="t" l="l"/>
            <a:pathLst>
              <a:path h="1756407" w="12710840">
                <a:moveTo>
                  <a:pt x="0" y="0"/>
                </a:moveTo>
                <a:lnTo>
                  <a:pt x="12710840" y="0"/>
                </a:lnTo>
                <a:lnTo>
                  <a:pt x="12710840" y="1756407"/>
                </a:lnTo>
                <a:lnTo>
                  <a:pt x="0" y="17564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800000">
            <a:off x="-5599813" y="8633321"/>
            <a:ext cx="13959219" cy="1928910"/>
          </a:xfrm>
          <a:custGeom>
            <a:avLst/>
            <a:gdLst/>
            <a:ahLst/>
            <a:cxnLst/>
            <a:rect r="r" b="b" t="t" l="l"/>
            <a:pathLst>
              <a:path h="1928910" w="13959219">
                <a:moveTo>
                  <a:pt x="0" y="0"/>
                </a:moveTo>
                <a:lnTo>
                  <a:pt x="13959219" y="0"/>
                </a:lnTo>
                <a:lnTo>
                  <a:pt x="13959219" y="1928910"/>
                </a:lnTo>
                <a:lnTo>
                  <a:pt x="0" y="19289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354162" y="342900"/>
            <a:ext cx="11738014" cy="1238250"/>
          </a:xfrm>
          <a:prstGeom prst="rect">
            <a:avLst/>
          </a:prstGeom>
        </p:spPr>
        <p:txBody>
          <a:bodyPr anchor="t" rtlCol="false" tIns="0" lIns="0" bIns="0" rIns="0">
            <a:spAutoFit/>
          </a:bodyPr>
          <a:lstStyle/>
          <a:p>
            <a:pPr algn="l">
              <a:lnSpc>
                <a:spcPts val="9600"/>
              </a:lnSpc>
              <a:spcBef>
                <a:spcPct val="0"/>
              </a:spcBef>
            </a:pPr>
            <a:r>
              <a:rPr lang="en-US" sz="8000">
                <a:solidFill>
                  <a:srgbClr val="000000"/>
                </a:solidFill>
                <a:latin typeface="Krabuler"/>
              </a:rPr>
              <a:t>ENTRY QUEUE  MANAGER </a:t>
            </a:r>
          </a:p>
        </p:txBody>
      </p:sp>
      <p:sp>
        <p:nvSpPr>
          <p:cNvPr name="TextBox 3" id="3"/>
          <p:cNvSpPr txBox="true"/>
          <p:nvPr/>
        </p:nvSpPr>
        <p:spPr>
          <a:xfrm rot="0">
            <a:off x="-390065" y="2770630"/>
            <a:ext cx="16542384" cy="6051628"/>
          </a:xfrm>
          <a:prstGeom prst="rect">
            <a:avLst/>
          </a:prstGeom>
        </p:spPr>
        <p:txBody>
          <a:bodyPr anchor="t" rtlCol="false" tIns="0" lIns="0" bIns="0" rIns="0">
            <a:spAutoFit/>
          </a:bodyPr>
          <a:lstStyle/>
          <a:p>
            <a:pPr algn="ctr">
              <a:lnSpc>
                <a:spcPts val="5402"/>
              </a:lnSpc>
            </a:pPr>
            <a:r>
              <a:rPr lang="en-US" sz="4501">
                <a:solidFill>
                  <a:srgbClr val="000000"/>
                </a:solidFill>
                <a:latin typeface="Handy Casual"/>
              </a:rPr>
              <a:t>You need to build an entry queue manager for a stadium. There are N entry gates.</a:t>
            </a:r>
          </a:p>
          <a:p>
            <a:pPr algn="ctr">
              <a:lnSpc>
                <a:spcPts val="5402"/>
              </a:lnSpc>
            </a:pPr>
            <a:r>
              <a:rPr lang="en-US" sz="4501">
                <a:solidFill>
                  <a:srgbClr val="000000"/>
                </a:solidFill>
                <a:latin typeface="Handy Casual"/>
              </a:rPr>
              <a:t>As people keep coming in, they can line up in any of the queues or switch queues</a:t>
            </a:r>
          </a:p>
          <a:p>
            <a:pPr algn="ctr">
              <a:lnSpc>
                <a:spcPts val="5402"/>
              </a:lnSpc>
            </a:pPr>
            <a:r>
              <a:rPr lang="en-US" sz="4501">
                <a:solidFill>
                  <a:srgbClr val="000000"/>
                </a:solidFill>
                <a:latin typeface="Handy Casual"/>
              </a:rPr>
              <a:t>anytime if they think that will get them a quicker entry. The entry queue manager</a:t>
            </a:r>
          </a:p>
          <a:p>
            <a:pPr algn="ctr">
              <a:lnSpc>
                <a:spcPts val="5402"/>
              </a:lnSpc>
            </a:pPr>
            <a:r>
              <a:rPr lang="en-US" sz="4501">
                <a:solidFill>
                  <a:srgbClr val="000000"/>
                </a:solidFill>
                <a:latin typeface="Handy Casual"/>
              </a:rPr>
              <a:t>helps them in making that decision by suggesting (i) the time for the last person</a:t>
            </a:r>
          </a:p>
          <a:p>
            <a:pPr algn="ctr">
              <a:lnSpc>
                <a:spcPts val="5402"/>
              </a:lnSpc>
            </a:pPr>
            <a:r>
              <a:rPr lang="en-US" sz="4501">
                <a:solidFill>
                  <a:srgbClr val="000000"/>
                </a:solidFill>
                <a:latin typeface="Handy Casual"/>
              </a:rPr>
              <a:t>in the queue to enter through any gate (assume that it takes p mins to enter any</a:t>
            </a:r>
          </a:p>
          <a:p>
            <a:pPr algn="ctr">
              <a:lnSpc>
                <a:spcPts val="5402"/>
              </a:lnSpc>
            </a:pPr>
            <a:r>
              <a:rPr lang="en-US" sz="4501">
                <a:solidFill>
                  <a:srgbClr val="000000"/>
                </a:solidFill>
                <a:latin typeface="Handy Casual"/>
              </a:rPr>
              <a:t>gate), (ii) the particular queue number(s) in the line who should be switching. The</a:t>
            </a:r>
          </a:p>
          <a:p>
            <a:pPr algn="ctr">
              <a:lnSpc>
                <a:spcPts val="5402"/>
              </a:lnSpc>
            </a:pPr>
            <a:r>
              <a:rPr lang="en-US" sz="4501">
                <a:solidFill>
                  <a:srgbClr val="000000"/>
                </a:solidFill>
                <a:latin typeface="Handy Casual"/>
              </a:rPr>
              <a:t>queue manager must be designed to minimize the time for M people to enter the</a:t>
            </a:r>
          </a:p>
          <a:p>
            <a:pPr algn="ctr">
              <a:lnSpc>
                <a:spcPts val="5402"/>
              </a:lnSpc>
            </a:pPr>
            <a:r>
              <a:rPr lang="en-US" sz="4501">
                <a:solidFill>
                  <a:srgbClr val="000000"/>
                </a:solidFill>
                <a:latin typeface="Handy Casual"/>
              </a:rPr>
              <a:t>stadium. Each gate has an initial random assignment of M/2 people (a gate may</a:t>
            </a:r>
          </a:p>
          <a:p>
            <a:pPr algn="ctr">
              <a:lnSpc>
                <a:spcPts val="5402"/>
              </a:lnSpc>
              <a:spcBef>
                <a:spcPct val="0"/>
              </a:spcBef>
            </a:pPr>
            <a:r>
              <a:rPr lang="en-US" sz="4501">
                <a:solidFill>
                  <a:srgbClr val="000000"/>
                </a:solidFill>
                <a:latin typeface="Handy Casual"/>
              </a:rPr>
              <a:t>not have anyone assigned).</a:t>
            </a:r>
          </a:p>
        </p:txBody>
      </p:sp>
      <p:sp>
        <p:nvSpPr>
          <p:cNvPr name="Freeform 4" id="4"/>
          <p:cNvSpPr/>
          <p:nvPr/>
        </p:nvSpPr>
        <p:spPr>
          <a:xfrm flipH="false" flipV="false" rot="0">
            <a:off x="15408091" y="1028700"/>
            <a:ext cx="1488455" cy="1291398"/>
          </a:xfrm>
          <a:custGeom>
            <a:avLst/>
            <a:gdLst/>
            <a:ahLst/>
            <a:cxnLst/>
            <a:rect r="r" b="b" t="t" l="l"/>
            <a:pathLst>
              <a:path h="1291398" w="1488455">
                <a:moveTo>
                  <a:pt x="0" y="0"/>
                </a:moveTo>
                <a:lnTo>
                  <a:pt x="1488455" y="0"/>
                </a:lnTo>
                <a:lnTo>
                  <a:pt x="1488455" y="1291398"/>
                </a:lnTo>
                <a:lnTo>
                  <a:pt x="0" y="1291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435657">
            <a:off x="12909774" y="7270970"/>
            <a:ext cx="3750634" cy="3974660"/>
          </a:xfrm>
          <a:custGeom>
            <a:avLst/>
            <a:gdLst/>
            <a:ahLst/>
            <a:cxnLst/>
            <a:rect r="r" b="b" t="t" l="l"/>
            <a:pathLst>
              <a:path h="3974660" w="3750634">
                <a:moveTo>
                  <a:pt x="0" y="3974660"/>
                </a:moveTo>
                <a:lnTo>
                  <a:pt x="3750634" y="3974660"/>
                </a:lnTo>
                <a:lnTo>
                  <a:pt x="3750634" y="0"/>
                </a:lnTo>
                <a:lnTo>
                  <a:pt x="0" y="0"/>
                </a:lnTo>
                <a:lnTo>
                  <a:pt x="0" y="397466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8575550" y="2328988"/>
            <a:ext cx="1437070" cy="1309040"/>
          </a:xfrm>
          <a:custGeom>
            <a:avLst/>
            <a:gdLst/>
            <a:ahLst/>
            <a:cxnLst/>
            <a:rect r="r" b="b" t="t" l="l"/>
            <a:pathLst>
              <a:path h="1309040" w="1437070">
                <a:moveTo>
                  <a:pt x="0" y="0"/>
                </a:moveTo>
                <a:lnTo>
                  <a:pt x="1437070" y="0"/>
                </a:lnTo>
                <a:lnTo>
                  <a:pt x="1437070" y="1309040"/>
                </a:lnTo>
                <a:lnTo>
                  <a:pt x="0" y="13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41204" y="4167552"/>
            <a:ext cx="5786268" cy="1024510"/>
          </a:xfrm>
          <a:prstGeom prst="rect">
            <a:avLst/>
          </a:prstGeom>
        </p:spPr>
        <p:txBody>
          <a:bodyPr anchor="t" rtlCol="false" tIns="0" lIns="0" bIns="0" rIns="0">
            <a:spAutoFit/>
          </a:bodyPr>
          <a:lstStyle/>
          <a:p>
            <a:pPr algn="ctr">
              <a:lnSpc>
                <a:spcPts val="7623"/>
              </a:lnSpc>
            </a:pPr>
            <a:r>
              <a:rPr lang="en-US" sz="7700" spc="169">
                <a:solidFill>
                  <a:srgbClr val="000000"/>
                </a:solidFill>
                <a:latin typeface="Krabuler"/>
              </a:rPr>
              <a:t>ALGORITHM</a:t>
            </a:r>
          </a:p>
        </p:txBody>
      </p:sp>
      <p:grpSp>
        <p:nvGrpSpPr>
          <p:cNvPr name="Group 4" id="4"/>
          <p:cNvGrpSpPr/>
          <p:nvPr/>
        </p:nvGrpSpPr>
        <p:grpSpPr>
          <a:xfrm rot="0">
            <a:off x="1467237" y="1552169"/>
            <a:ext cx="3705330" cy="1318742"/>
            <a:chOff x="0" y="0"/>
            <a:chExt cx="1066981" cy="379743"/>
          </a:xfrm>
        </p:grpSpPr>
        <p:sp>
          <p:nvSpPr>
            <p:cNvPr name="Freeform 5" id="5"/>
            <p:cNvSpPr/>
            <p:nvPr/>
          </p:nvSpPr>
          <p:spPr>
            <a:xfrm flipH="false" flipV="false" rot="0">
              <a:off x="0" y="0"/>
              <a:ext cx="1066981" cy="379743"/>
            </a:xfrm>
            <a:custGeom>
              <a:avLst/>
              <a:gdLst/>
              <a:ahLst/>
              <a:cxnLst/>
              <a:rect r="r" b="b" t="t" l="l"/>
              <a:pathLst>
                <a:path h="379743" w="1066981">
                  <a:moveTo>
                    <a:pt x="75218" y="0"/>
                  </a:moveTo>
                  <a:lnTo>
                    <a:pt x="991763" y="0"/>
                  </a:lnTo>
                  <a:cubicBezTo>
                    <a:pt x="1011712" y="0"/>
                    <a:pt x="1030844" y="7925"/>
                    <a:pt x="1044950" y="22031"/>
                  </a:cubicBezTo>
                  <a:cubicBezTo>
                    <a:pt x="1059057" y="36137"/>
                    <a:pt x="1066981" y="55269"/>
                    <a:pt x="1066981" y="75218"/>
                  </a:cubicBezTo>
                  <a:lnTo>
                    <a:pt x="1066981" y="304525"/>
                  </a:lnTo>
                  <a:cubicBezTo>
                    <a:pt x="1066981" y="324474"/>
                    <a:pt x="1059057" y="343606"/>
                    <a:pt x="1044950" y="357712"/>
                  </a:cubicBezTo>
                  <a:cubicBezTo>
                    <a:pt x="1030844" y="371818"/>
                    <a:pt x="1011712" y="379743"/>
                    <a:pt x="991763" y="379743"/>
                  </a:cubicBezTo>
                  <a:lnTo>
                    <a:pt x="75218" y="379743"/>
                  </a:lnTo>
                  <a:cubicBezTo>
                    <a:pt x="55269" y="379743"/>
                    <a:pt x="36137" y="371818"/>
                    <a:pt x="22031" y="357712"/>
                  </a:cubicBezTo>
                  <a:cubicBezTo>
                    <a:pt x="7925" y="343606"/>
                    <a:pt x="0" y="324474"/>
                    <a:pt x="0" y="304525"/>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6" id="6"/>
            <p:cNvSpPr txBox="true"/>
            <p:nvPr/>
          </p:nvSpPr>
          <p:spPr>
            <a:xfrm>
              <a:off x="0" y="38100"/>
              <a:ext cx="1066981" cy="341643"/>
            </a:xfrm>
            <a:prstGeom prst="rect">
              <a:avLst/>
            </a:prstGeom>
          </p:spPr>
          <p:txBody>
            <a:bodyPr anchor="ctr" rtlCol="false" tIns="71438" lIns="71438" bIns="71438" rIns="71438"/>
            <a:lstStyle/>
            <a:p>
              <a:pPr algn="ctr">
                <a:lnSpc>
                  <a:spcPts val="3858"/>
                </a:lnSpc>
              </a:pPr>
              <a:r>
                <a:rPr lang="en-US" sz="3674" spc="154">
                  <a:solidFill>
                    <a:srgbClr val="000000"/>
                  </a:solidFill>
                  <a:latin typeface="Marykate"/>
                </a:rPr>
                <a:t>STEP 1 : INITIALIZING </a:t>
              </a:r>
            </a:p>
          </p:txBody>
        </p:sp>
      </p:grpSp>
      <p:grpSp>
        <p:nvGrpSpPr>
          <p:cNvPr name="Group 7" id="7"/>
          <p:cNvGrpSpPr/>
          <p:nvPr/>
        </p:nvGrpSpPr>
        <p:grpSpPr>
          <a:xfrm rot="0">
            <a:off x="1964208" y="6407359"/>
            <a:ext cx="3740501" cy="911138"/>
            <a:chOff x="0" y="0"/>
            <a:chExt cx="1077109" cy="262370"/>
          </a:xfrm>
        </p:grpSpPr>
        <p:sp>
          <p:nvSpPr>
            <p:cNvPr name="Freeform 8" id="8"/>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9" id="9"/>
            <p:cNvSpPr txBox="true"/>
            <p:nvPr/>
          </p:nvSpPr>
          <p:spPr>
            <a:xfrm>
              <a:off x="0" y="38100"/>
              <a:ext cx="1077109" cy="224270"/>
            </a:xfrm>
            <a:prstGeom prst="rect">
              <a:avLst/>
            </a:prstGeom>
          </p:spPr>
          <p:txBody>
            <a:bodyPr anchor="ctr" rtlCol="false" tIns="71438" lIns="71438" bIns="71438" rIns="71438"/>
            <a:lstStyle/>
            <a:p>
              <a:pPr algn="ctr">
                <a:lnSpc>
                  <a:spcPts val="3753"/>
                </a:lnSpc>
              </a:pPr>
              <a:r>
                <a:rPr lang="en-US" sz="3574" spc="150">
                  <a:solidFill>
                    <a:srgbClr val="000000"/>
                  </a:solidFill>
                  <a:latin typeface="Marykate"/>
                </a:rPr>
                <a:t>STEP 2:TAKE INPUT</a:t>
              </a:r>
            </a:p>
          </p:txBody>
        </p:sp>
      </p:grpSp>
      <p:grpSp>
        <p:nvGrpSpPr>
          <p:cNvPr name="Group 10" id="10"/>
          <p:cNvGrpSpPr/>
          <p:nvPr/>
        </p:nvGrpSpPr>
        <p:grpSpPr>
          <a:xfrm rot="0">
            <a:off x="13466396" y="1369004"/>
            <a:ext cx="3705330" cy="1175577"/>
            <a:chOff x="0" y="0"/>
            <a:chExt cx="1066981" cy="338517"/>
          </a:xfrm>
        </p:grpSpPr>
        <p:sp>
          <p:nvSpPr>
            <p:cNvPr name="Freeform 11" id="11"/>
            <p:cNvSpPr/>
            <p:nvPr/>
          </p:nvSpPr>
          <p:spPr>
            <a:xfrm flipH="false" flipV="false" rot="0">
              <a:off x="0" y="0"/>
              <a:ext cx="1066981" cy="338517"/>
            </a:xfrm>
            <a:custGeom>
              <a:avLst/>
              <a:gdLst/>
              <a:ahLst/>
              <a:cxnLst/>
              <a:rect r="r" b="b" t="t" l="l"/>
              <a:pathLst>
                <a:path h="338517" w="1066981">
                  <a:moveTo>
                    <a:pt x="75218" y="0"/>
                  </a:moveTo>
                  <a:lnTo>
                    <a:pt x="991763" y="0"/>
                  </a:lnTo>
                  <a:cubicBezTo>
                    <a:pt x="1011712" y="0"/>
                    <a:pt x="1030844" y="7925"/>
                    <a:pt x="1044950" y="22031"/>
                  </a:cubicBezTo>
                  <a:cubicBezTo>
                    <a:pt x="1059057" y="36137"/>
                    <a:pt x="1066981" y="55269"/>
                    <a:pt x="1066981" y="75218"/>
                  </a:cubicBezTo>
                  <a:lnTo>
                    <a:pt x="1066981" y="263299"/>
                  </a:lnTo>
                  <a:cubicBezTo>
                    <a:pt x="1066981" y="283248"/>
                    <a:pt x="1059057" y="302380"/>
                    <a:pt x="1044950" y="316486"/>
                  </a:cubicBezTo>
                  <a:cubicBezTo>
                    <a:pt x="1030844" y="330593"/>
                    <a:pt x="1011712" y="338517"/>
                    <a:pt x="991763" y="338517"/>
                  </a:cubicBezTo>
                  <a:lnTo>
                    <a:pt x="75218" y="338517"/>
                  </a:lnTo>
                  <a:cubicBezTo>
                    <a:pt x="55269" y="338517"/>
                    <a:pt x="36137" y="330593"/>
                    <a:pt x="22031" y="316486"/>
                  </a:cubicBezTo>
                  <a:cubicBezTo>
                    <a:pt x="7925" y="302380"/>
                    <a:pt x="0" y="283248"/>
                    <a:pt x="0" y="263299"/>
                  </a:cubicBezTo>
                  <a:lnTo>
                    <a:pt x="0" y="75218"/>
                  </a:lnTo>
                  <a:cubicBezTo>
                    <a:pt x="0" y="55269"/>
                    <a:pt x="7925" y="36137"/>
                    <a:pt x="22031" y="22031"/>
                  </a:cubicBezTo>
                  <a:cubicBezTo>
                    <a:pt x="36137" y="7925"/>
                    <a:pt x="55269" y="0"/>
                    <a:pt x="75218" y="0"/>
                  </a:cubicBezTo>
                  <a:close/>
                </a:path>
              </a:pathLst>
            </a:custGeom>
            <a:solidFill>
              <a:srgbClr val="E6BFE1"/>
            </a:solidFill>
          </p:spPr>
        </p:sp>
        <p:sp>
          <p:nvSpPr>
            <p:cNvPr name="TextBox 12" id="12"/>
            <p:cNvSpPr txBox="true"/>
            <p:nvPr/>
          </p:nvSpPr>
          <p:spPr>
            <a:xfrm>
              <a:off x="0" y="38100"/>
              <a:ext cx="1066981" cy="300417"/>
            </a:xfrm>
            <a:prstGeom prst="rect">
              <a:avLst/>
            </a:prstGeom>
          </p:spPr>
          <p:txBody>
            <a:bodyPr anchor="ctr" rtlCol="false" tIns="71438" lIns="71438" bIns="71438" rIns="71438"/>
            <a:lstStyle/>
            <a:p>
              <a:pPr algn="ctr">
                <a:lnSpc>
                  <a:spcPts val="3648"/>
                </a:lnSpc>
              </a:pPr>
              <a:r>
                <a:rPr lang="en-US" sz="3474" spc="145">
                  <a:solidFill>
                    <a:srgbClr val="000000"/>
                  </a:solidFill>
                  <a:latin typeface="Marykate"/>
                </a:rPr>
                <a:t>STEP 3:RANDOM NO GENEREATION</a:t>
              </a:r>
            </a:p>
          </p:txBody>
        </p:sp>
      </p:grpSp>
      <p:sp>
        <p:nvSpPr>
          <p:cNvPr name="Freeform 13" id="13"/>
          <p:cNvSpPr/>
          <p:nvPr/>
        </p:nvSpPr>
        <p:spPr>
          <a:xfrm flipH="false" flipV="false" rot="-1986275">
            <a:off x="11129376" y="2942541"/>
            <a:ext cx="2196191" cy="611817"/>
          </a:xfrm>
          <a:custGeom>
            <a:avLst/>
            <a:gdLst/>
            <a:ahLst/>
            <a:cxnLst/>
            <a:rect r="r" b="b" t="t" l="l"/>
            <a:pathLst>
              <a:path h="611817" w="2196191">
                <a:moveTo>
                  <a:pt x="0" y="0"/>
                </a:moveTo>
                <a:lnTo>
                  <a:pt x="2196191" y="0"/>
                </a:lnTo>
                <a:lnTo>
                  <a:pt x="2196191"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14" id="14"/>
          <p:cNvSpPr/>
          <p:nvPr/>
        </p:nvSpPr>
        <p:spPr>
          <a:xfrm flipH="false" flipV="false" rot="-8100000">
            <a:off x="5953077" y="3012795"/>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15" id="15"/>
          <p:cNvSpPr/>
          <p:nvPr/>
        </p:nvSpPr>
        <p:spPr>
          <a:xfrm flipH="false" flipV="false" rot="9251036">
            <a:off x="5822354" y="5803440"/>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16" id="16"/>
          <p:cNvSpPr/>
          <p:nvPr/>
        </p:nvSpPr>
        <p:spPr>
          <a:xfrm flipH="false" flipV="false" rot="-8261386">
            <a:off x="8891889" y="6040723"/>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964208" y="3002558"/>
            <a:ext cx="4005500" cy="12685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Set </a:t>
            </a:r>
            <a:r>
              <a:rPr lang="en-US" sz="1590" spc="66">
                <a:solidFill>
                  <a:srgbClr val="000000"/>
                </a:solidFill>
                <a:latin typeface="Handy Casual Semi-Bold"/>
              </a:rPr>
              <a:t>switchCount</a:t>
            </a:r>
            <a:r>
              <a:rPr lang="en-US" sz="1590" spc="66">
                <a:solidFill>
                  <a:srgbClr val="000000"/>
                </a:solidFill>
                <a:latin typeface="Handy Casual"/>
              </a:rPr>
              <a:t> to 0.</a:t>
            </a:r>
          </a:p>
          <a:p>
            <a:pPr algn="l" marL="343422" indent="-171711" lvl="1">
              <a:lnSpc>
                <a:spcPts val="1670"/>
              </a:lnSpc>
              <a:buFont typeface="Arial"/>
              <a:buChar char="•"/>
            </a:pPr>
            <a:r>
              <a:rPr lang="en-US" sz="1590" spc="66">
                <a:solidFill>
                  <a:srgbClr val="000000"/>
                </a:solidFill>
                <a:latin typeface="Handy Casual"/>
              </a:rPr>
              <a:t>Set </a:t>
            </a:r>
            <a:r>
              <a:rPr lang="en-US" sz="1590" spc="66">
                <a:solidFill>
                  <a:srgbClr val="000000"/>
                </a:solidFill>
                <a:latin typeface="Handy Casual Semi-Bold"/>
              </a:rPr>
              <a:t>maxIterations</a:t>
            </a:r>
            <a:r>
              <a:rPr lang="en-US" sz="1590" spc="66">
                <a:solidFill>
                  <a:srgbClr val="000000"/>
                </a:solidFill>
                <a:latin typeface="Handy Casual"/>
              </a:rPr>
              <a:t> to a predefined maximum number of iterations (e.g., 10000).</a:t>
            </a:r>
          </a:p>
          <a:p>
            <a:pPr algn="l" marL="343422" indent="-171711" lvl="1">
              <a:lnSpc>
                <a:spcPts val="1670"/>
              </a:lnSpc>
              <a:buFont typeface="Arial"/>
              <a:buChar char="•"/>
            </a:pPr>
            <a:r>
              <a:rPr lang="en-US" sz="1590" spc="66">
                <a:solidFill>
                  <a:srgbClr val="000000"/>
                </a:solidFill>
                <a:latin typeface="Handy Casual"/>
              </a:rPr>
              <a:t>Create an array of queues </a:t>
            </a:r>
            <a:r>
              <a:rPr lang="en-US" sz="1590" spc="66">
                <a:solidFill>
                  <a:srgbClr val="000000"/>
                </a:solidFill>
                <a:latin typeface="Handy Casual Semi-Bold"/>
              </a:rPr>
              <a:t>queues</a:t>
            </a:r>
            <a:r>
              <a:rPr lang="en-US" sz="1590" spc="66">
                <a:solidFill>
                  <a:srgbClr val="000000"/>
                </a:solidFill>
                <a:latin typeface="Handy Casual"/>
              </a:rPr>
              <a:t> with </a:t>
            </a:r>
            <a:r>
              <a:rPr lang="en-US" sz="1590" spc="66">
                <a:solidFill>
                  <a:srgbClr val="000000"/>
                </a:solidFill>
                <a:latin typeface="Handy Casual Semi-Bold"/>
              </a:rPr>
              <a:t>N</a:t>
            </a:r>
            <a:r>
              <a:rPr lang="en-US" sz="1590" spc="66">
                <a:solidFill>
                  <a:srgbClr val="000000"/>
                </a:solidFill>
                <a:latin typeface="Handy Casual"/>
              </a:rPr>
              <a:t> elements, each representing a queue.</a:t>
            </a:r>
          </a:p>
          <a:p>
            <a:pPr algn="l">
              <a:lnSpc>
                <a:spcPts val="1670"/>
              </a:lnSpc>
            </a:pPr>
          </a:p>
        </p:txBody>
      </p:sp>
      <p:sp>
        <p:nvSpPr>
          <p:cNvPr name="TextBox 18" id="18"/>
          <p:cNvSpPr txBox="true"/>
          <p:nvPr/>
        </p:nvSpPr>
        <p:spPr>
          <a:xfrm rot="0">
            <a:off x="1793230" y="7681996"/>
            <a:ext cx="4005500" cy="8494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Read the total number of persons </a:t>
            </a:r>
            <a:r>
              <a:rPr lang="en-US" sz="1590" spc="66">
                <a:solidFill>
                  <a:srgbClr val="000000"/>
                </a:solidFill>
                <a:latin typeface="Handy Casual Semi-Bold"/>
              </a:rPr>
              <a:t>M</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Read the total number of queues </a:t>
            </a:r>
            <a:r>
              <a:rPr lang="en-US" sz="1590" spc="66">
                <a:solidFill>
                  <a:srgbClr val="000000"/>
                </a:solidFill>
                <a:latin typeface="Handy Casual Semi-Bold"/>
              </a:rPr>
              <a:t>N</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Read the time to pass through the gate </a:t>
            </a:r>
            <a:r>
              <a:rPr lang="en-US" sz="1590" spc="66">
                <a:solidFill>
                  <a:srgbClr val="000000"/>
                </a:solidFill>
                <a:latin typeface="Handy Casual Semi-Bold"/>
              </a:rPr>
              <a:t>p</a:t>
            </a:r>
            <a:r>
              <a:rPr lang="en-US" sz="1590" spc="66">
                <a:solidFill>
                  <a:srgbClr val="000000"/>
                </a:solidFill>
                <a:latin typeface="Handy Casual"/>
              </a:rPr>
              <a:t> .</a:t>
            </a:r>
          </a:p>
          <a:p>
            <a:pPr algn="l">
              <a:lnSpc>
                <a:spcPts val="1670"/>
              </a:lnSpc>
            </a:pPr>
          </a:p>
        </p:txBody>
      </p:sp>
      <p:sp>
        <p:nvSpPr>
          <p:cNvPr name="TextBox 19" id="19"/>
          <p:cNvSpPr txBox="true"/>
          <p:nvPr/>
        </p:nvSpPr>
        <p:spPr>
          <a:xfrm rot="0">
            <a:off x="14098882" y="3175225"/>
            <a:ext cx="4005500" cy="12685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For </a:t>
            </a:r>
            <a:r>
              <a:rPr lang="en-US" sz="1590" spc="66">
                <a:solidFill>
                  <a:srgbClr val="000000"/>
                </a:solidFill>
                <a:latin typeface="Handy Casual Semi-Bold"/>
              </a:rPr>
              <a:t>i</a:t>
            </a:r>
            <a:r>
              <a:rPr lang="en-US" sz="1590" spc="66">
                <a:solidFill>
                  <a:srgbClr val="000000"/>
                </a:solidFill>
                <a:latin typeface="Handy Casual"/>
              </a:rPr>
              <a:t> from 0 to </a:t>
            </a:r>
            <a:r>
              <a:rPr lang="en-US" sz="1590" spc="66">
                <a:solidFill>
                  <a:srgbClr val="000000"/>
                </a:solidFill>
                <a:latin typeface="Handy Casual Semi-Bold"/>
              </a:rPr>
              <a:t>M / 2 - 1</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Generate a random number </a:t>
            </a:r>
            <a:r>
              <a:rPr lang="en-US" sz="1590" spc="66">
                <a:solidFill>
                  <a:srgbClr val="000000"/>
                </a:solidFill>
                <a:latin typeface="Handy Casual Semi-Bold"/>
              </a:rPr>
              <a:t>queueNumber</a:t>
            </a:r>
            <a:r>
              <a:rPr lang="en-US" sz="1590" spc="66">
                <a:solidFill>
                  <a:srgbClr val="000000"/>
                </a:solidFill>
                <a:latin typeface="Handy Casual"/>
              </a:rPr>
              <a:t> between 0 and </a:t>
            </a:r>
            <a:r>
              <a:rPr lang="en-US" sz="1590" spc="66">
                <a:solidFill>
                  <a:srgbClr val="000000"/>
                </a:solidFill>
                <a:latin typeface="Handy Casual Semi-Bold"/>
              </a:rPr>
              <a:t>N - 1</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Enqueue person </a:t>
            </a:r>
            <a:r>
              <a:rPr lang="en-US" sz="1590" spc="66">
                <a:solidFill>
                  <a:srgbClr val="000000"/>
                </a:solidFill>
                <a:latin typeface="Handy Casual Semi-Bold"/>
              </a:rPr>
              <a:t>i + 1</a:t>
            </a:r>
            <a:r>
              <a:rPr lang="en-US" sz="1590" spc="66">
                <a:solidFill>
                  <a:srgbClr val="000000"/>
                </a:solidFill>
                <a:latin typeface="Handy Casual"/>
              </a:rPr>
              <a:t> into the queue at index </a:t>
            </a:r>
            <a:r>
              <a:rPr lang="en-US" sz="1590" spc="66">
                <a:solidFill>
                  <a:srgbClr val="000000"/>
                </a:solidFill>
                <a:latin typeface="Handy Casual Semi-Bold"/>
              </a:rPr>
              <a:t>queueNumber</a:t>
            </a:r>
            <a:r>
              <a:rPr lang="en-US" sz="1590" spc="66">
                <a:solidFill>
                  <a:srgbClr val="000000"/>
                </a:solidFill>
                <a:latin typeface="Handy Casual"/>
              </a:rPr>
              <a:t>.</a:t>
            </a:r>
          </a:p>
          <a:p>
            <a:pPr algn="l">
              <a:lnSpc>
                <a:spcPts val="1670"/>
              </a:lnSpc>
            </a:pPr>
          </a:p>
        </p:txBody>
      </p:sp>
      <p:sp>
        <p:nvSpPr>
          <p:cNvPr name="Freeform 20" id="20"/>
          <p:cNvSpPr/>
          <p:nvPr/>
        </p:nvSpPr>
        <p:spPr>
          <a:xfrm flipH="false" flipV="false" rot="2271138">
            <a:off x="11313536" y="5803440"/>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grpSp>
        <p:nvGrpSpPr>
          <p:cNvPr name="Group 21" id="21"/>
          <p:cNvGrpSpPr/>
          <p:nvPr/>
        </p:nvGrpSpPr>
        <p:grpSpPr>
          <a:xfrm rot="0">
            <a:off x="13919855" y="6230392"/>
            <a:ext cx="3705330" cy="1265073"/>
            <a:chOff x="0" y="0"/>
            <a:chExt cx="1066981" cy="364289"/>
          </a:xfrm>
        </p:grpSpPr>
        <p:sp>
          <p:nvSpPr>
            <p:cNvPr name="Freeform 22" id="22"/>
            <p:cNvSpPr/>
            <p:nvPr/>
          </p:nvSpPr>
          <p:spPr>
            <a:xfrm flipH="false" flipV="false" rot="0">
              <a:off x="0" y="0"/>
              <a:ext cx="1066981" cy="364289"/>
            </a:xfrm>
            <a:custGeom>
              <a:avLst/>
              <a:gdLst/>
              <a:ahLst/>
              <a:cxnLst/>
              <a:rect r="r" b="b" t="t" l="l"/>
              <a:pathLst>
                <a:path h="364289" w="1066981">
                  <a:moveTo>
                    <a:pt x="75218" y="0"/>
                  </a:moveTo>
                  <a:lnTo>
                    <a:pt x="991763" y="0"/>
                  </a:lnTo>
                  <a:cubicBezTo>
                    <a:pt x="1011712" y="0"/>
                    <a:pt x="1030844" y="7925"/>
                    <a:pt x="1044950" y="22031"/>
                  </a:cubicBezTo>
                  <a:cubicBezTo>
                    <a:pt x="1059057" y="36137"/>
                    <a:pt x="1066981" y="55269"/>
                    <a:pt x="1066981" y="75218"/>
                  </a:cubicBezTo>
                  <a:lnTo>
                    <a:pt x="1066981" y="289070"/>
                  </a:lnTo>
                  <a:cubicBezTo>
                    <a:pt x="1066981" y="309019"/>
                    <a:pt x="1059057" y="328152"/>
                    <a:pt x="1044950" y="342258"/>
                  </a:cubicBezTo>
                  <a:cubicBezTo>
                    <a:pt x="1030844" y="356364"/>
                    <a:pt x="1011712" y="364289"/>
                    <a:pt x="991763" y="364289"/>
                  </a:cubicBezTo>
                  <a:lnTo>
                    <a:pt x="75218" y="364289"/>
                  </a:lnTo>
                  <a:cubicBezTo>
                    <a:pt x="55269" y="364289"/>
                    <a:pt x="36137" y="356364"/>
                    <a:pt x="22031" y="342258"/>
                  </a:cubicBezTo>
                  <a:cubicBezTo>
                    <a:pt x="7925" y="328152"/>
                    <a:pt x="0" y="309019"/>
                    <a:pt x="0" y="289070"/>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23" id="23"/>
            <p:cNvSpPr txBox="true"/>
            <p:nvPr/>
          </p:nvSpPr>
          <p:spPr>
            <a:xfrm>
              <a:off x="0" y="38100"/>
              <a:ext cx="1066981" cy="326189"/>
            </a:xfrm>
            <a:prstGeom prst="rect">
              <a:avLst/>
            </a:prstGeom>
          </p:spPr>
          <p:txBody>
            <a:bodyPr anchor="ctr" rtlCol="false" tIns="71438" lIns="71438" bIns="71438" rIns="71438"/>
            <a:lstStyle/>
            <a:p>
              <a:pPr algn="ctr">
                <a:lnSpc>
                  <a:spcPts val="3963"/>
                </a:lnSpc>
              </a:pPr>
              <a:r>
                <a:rPr lang="en-US" sz="3774" spc="158">
                  <a:solidFill>
                    <a:srgbClr val="000000"/>
                  </a:solidFill>
                  <a:latin typeface="Marykate"/>
                </a:rPr>
                <a:t>STEP 4 : INTIALIZE QUEUE TIME</a:t>
              </a:r>
            </a:p>
          </p:txBody>
        </p:sp>
      </p:grpSp>
      <p:sp>
        <p:nvSpPr>
          <p:cNvPr name="TextBox 24" id="24"/>
          <p:cNvSpPr txBox="true"/>
          <p:nvPr/>
        </p:nvSpPr>
        <p:spPr>
          <a:xfrm rot="0">
            <a:off x="14098882" y="7813518"/>
            <a:ext cx="4005500" cy="6399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For each queue </a:t>
            </a:r>
            <a:r>
              <a:rPr lang="en-US" sz="1590" spc="66">
                <a:solidFill>
                  <a:srgbClr val="000000"/>
                </a:solidFill>
                <a:latin typeface="Handy Casual Semi-Bold"/>
              </a:rPr>
              <a:t>i</a:t>
            </a:r>
            <a:r>
              <a:rPr lang="en-US" sz="1590" spc="66">
                <a:solidFill>
                  <a:srgbClr val="000000"/>
                </a:solidFill>
                <a:latin typeface="Handy Casual"/>
              </a:rPr>
              <a:t> from 0 to </a:t>
            </a:r>
            <a:r>
              <a:rPr lang="en-US" sz="1590" spc="66">
                <a:solidFill>
                  <a:srgbClr val="000000"/>
                </a:solidFill>
                <a:latin typeface="Handy Casual Semi-Bold"/>
              </a:rPr>
              <a:t>N - 1</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Print "Queue i + 1: Time taken by queue i + 1 to pass through gate".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8776074" y="3100217"/>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97957" y="4661069"/>
            <a:ext cx="5786268" cy="1024510"/>
          </a:xfrm>
          <a:prstGeom prst="rect">
            <a:avLst/>
          </a:prstGeom>
        </p:spPr>
        <p:txBody>
          <a:bodyPr anchor="t" rtlCol="false" tIns="0" lIns="0" bIns="0" rIns="0">
            <a:spAutoFit/>
          </a:bodyPr>
          <a:lstStyle/>
          <a:p>
            <a:pPr algn="ctr">
              <a:lnSpc>
                <a:spcPts val="7623"/>
              </a:lnSpc>
            </a:pPr>
            <a:r>
              <a:rPr lang="en-US" sz="7700" spc="169">
                <a:solidFill>
                  <a:srgbClr val="000000"/>
                </a:solidFill>
                <a:latin typeface="Krabuler"/>
              </a:rPr>
              <a:t>ALGORITHM</a:t>
            </a:r>
          </a:p>
        </p:txBody>
      </p:sp>
      <p:grpSp>
        <p:nvGrpSpPr>
          <p:cNvPr name="Group 4" id="4"/>
          <p:cNvGrpSpPr/>
          <p:nvPr/>
        </p:nvGrpSpPr>
        <p:grpSpPr>
          <a:xfrm rot="0">
            <a:off x="1964208" y="1405440"/>
            <a:ext cx="3705330" cy="976981"/>
            <a:chOff x="0" y="0"/>
            <a:chExt cx="1066981" cy="281330"/>
          </a:xfrm>
        </p:grpSpPr>
        <p:sp>
          <p:nvSpPr>
            <p:cNvPr name="Freeform 5" id="5"/>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6" id="6"/>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grpSp>
        <p:nvGrpSpPr>
          <p:cNvPr name="Group 7" id="7"/>
          <p:cNvGrpSpPr/>
          <p:nvPr/>
        </p:nvGrpSpPr>
        <p:grpSpPr>
          <a:xfrm rot="0">
            <a:off x="2114293" y="6934537"/>
            <a:ext cx="3705330" cy="956919"/>
            <a:chOff x="0" y="0"/>
            <a:chExt cx="1066981" cy="275553"/>
          </a:xfrm>
        </p:grpSpPr>
        <p:sp>
          <p:nvSpPr>
            <p:cNvPr name="Freeform 8" id="8"/>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solidFill>
              <a:srgbClr val="E6BFE1"/>
            </a:solidFill>
          </p:spPr>
        </p:sp>
        <p:sp>
          <p:nvSpPr>
            <p:cNvPr name="TextBox 9" id="9"/>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10" id="10"/>
          <p:cNvGrpSpPr/>
          <p:nvPr/>
        </p:nvGrpSpPr>
        <p:grpSpPr>
          <a:xfrm rot="0">
            <a:off x="12690807" y="1893931"/>
            <a:ext cx="3740501" cy="911138"/>
            <a:chOff x="0" y="0"/>
            <a:chExt cx="1077109" cy="262370"/>
          </a:xfrm>
        </p:grpSpPr>
        <p:sp>
          <p:nvSpPr>
            <p:cNvPr name="Freeform 11" id="11"/>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2" id="12"/>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13" id="13"/>
          <p:cNvGrpSpPr/>
          <p:nvPr/>
        </p:nvGrpSpPr>
        <p:grpSpPr>
          <a:xfrm rot="0">
            <a:off x="12912701" y="6906321"/>
            <a:ext cx="3705330" cy="976981"/>
            <a:chOff x="0" y="0"/>
            <a:chExt cx="1066981" cy="281330"/>
          </a:xfrm>
        </p:grpSpPr>
        <p:sp>
          <p:nvSpPr>
            <p:cNvPr name="Freeform 14" id="14"/>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15" id="15"/>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sp>
        <p:nvSpPr>
          <p:cNvPr name="Freeform 16" id="16"/>
          <p:cNvSpPr/>
          <p:nvPr/>
        </p:nvSpPr>
        <p:spPr>
          <a:xfrm flipH="false" flipV="false" rot="-1643804">
            <a:off x="10477014" y="2895848"/>
            <a:ext cx="2196191" cy="611817"/>
          </a:xfrm>
          <a:custGeom>
            <a:avLst/>
            <a:gdLst/>
            <a:ahLst/>
            <a:cxnLst/>
            <a:rect r="r" b="b" t="t" l="l"/>
            <a:pathLst>
              <a:path h="611817" w="2196191">
                <a:moveTo>
                  <a:pt x="0" y="0"/>
                </a:moveTo>
                <a:lnTo>
                  <a:pt x="2196190" y="0"/>
                </a:lnTo>
                <a:lnTo>
                  <a:pt x="2196190"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TextBox 17" id="17"/>
          <p:cNvSpPr txBox="true"/>
          <p:nvPr/>
        </p:nvSpPr>
        <p:spPr>
          <a:xfrm rot="0">
            <a:off x="2272705" y="1600362"/>
            <a:ext cx="3088337" cy="824508"/>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STEP 5 : MAIN FUNCTION</a:t>
            </a:r>
          </a:p>
        </p:txBody>
      </p:sp>
      <p:sp>
        <p:nvSpPr>
          <p:cNvPr name="TextBox 18" id="18"/>
          <p:cNvSpPr txBox="true"/>
          <p:nvPr/>
        </p:nvSpPr>
        <p:spPr>
          <a:xfrm rot="0">
            <a:off x="1963456" y="2471731"/>
            <a:ext cx="4005500" cy="33640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While not all queues have the same number of persons and </a:t>
            </a:r>
            <a:r>
              <a:rPr lang="en-US" sz="1590" spc="66">
                <a:solidFill>
                  <a:srgbClr val="000000"/>
                </a:solidFill>
                <a:latin typeface="Handy Casual Semi-Bold"/>
              </a:rPr>
              <a:t>switchCount</a:t>
            </a:r>
            <a:r>
              <a:rPr lang="en-US" sz="1590" spc="66">
                <a:solidFill>
                  <a:srgbClr val="000000"/>
                </a:solidFill>
                <a:latin typeface="Handy Casual"/>
              </a:rPr>
              <a:t> is less than </a:t>
            </a:r>
            <a:r>
              <a:rPr lang="en-US" sz="1590" spc="66">
                <a:solidFill>
                  <a:srgbClr val="000000"/>
                </a:solidFill>
                <a:latin typeface="Handy Casual Semi-Bold"/>
              </a:rPr>
              <a:t>maxIterations, Then</a:t>
            </a:r>
          </a:p>
          <a:p>
            <a:pPr algn="l" marL="343422" indent="-171711" lvl="1">
              <a:lnSpc>
                <a:spcPts val="1670"/>
              </a:lnSpc>
              <a:buFont typeface="Arial"/>
              <a:buChar char="•"/>
            </a:pPr>
            <a:r>
              <a:rPr lang="en-US" sz="1590" spc="66">
                <a:solidFill>
                  <a:srgbClr val="000000"/>
                </a:solidFill>
                <a:latin typeface="Handy Casual"/>
              </a:rPr>
              <a:t>Find the queue with the maximum time taken to pass through the gate  and the queue with the minimum time taken .</a:t>
            </a:r>
          </a:p>
          <a:p>
            <a:pPr algn="l" marL="343422" indent="-171711" lvl="1">
              <a:lnSpc>
                <a:spcPts val="1670"/>
              </a:lnSpc>
              <a:buFont typeface="Arial"/>
              <a:buChar char="•"/>
            </a:pPr>
            <a:r>
              <a:rPr lang="en-US" sz="1590" spc="66">
                <a:solidFill>
                  <a:srgbClr val="000000"/>
                </a:solidFill>
                <a:latin typeface="Handy Casual"/>
              </a:rPr>
              <a:t>If the difference between the maximum and minimum times is less than or equal to </a:t>
            </a:r>
            <a:r>
              <a:rPr lang="en-US" sz="1590" spc="66">
                <a:solidFill>
                  <a:srgbClr val="000000"/>
                </a:solidFill>
                <a:latin typeface="Handy Casual Semi-Bold"/>
              </a:rPr>
              <a:t>p</a:t>
            </a:r>
            <a:r>
              <a:rPr lang="en-US" sz="1590" spc="66">
                <a:solidFill>
                  <a:srgbClr val="000000"/>
                </a:solidFill>
                <a:latin typeface="Handy Casual"/>
              </a:rPr>
              <a:t>, break the loop.</a:t>
            </a:r>
          </a:p>
          <a:p>
            <a:pPr algn="l" marL="343422" indent="-171711" lvl="1">
              <a:lnSpc>
                <a:spcPts val="1670"/>
              </a:lnSpc>
              <a:buFont typeface="Arial"/>
              <a:buChar char="•"/>
            </a:pPr>
            <a:r>
              <a:rPr lang="en-US" sz="1590" spc="66">
                <a:solidFill>
                  <a:srgbClr val="000000"/>
                </a:solidFill>
                <a:latin typeface="Handy Casual"/>
              </a:rPr>
              <a:t>Otherwise, switch a person from the queue with </a:t>
            </a:r>
            <a:r>
              <a:rPr lang="en-US" sz="1590" spc="66">
                <a:solidFill>
                  <a:srgbClr val="000000"/>
                </a:solidFill>
                <a:latin typeface="Handy Casual Semi-Bold"/>
              </a:rPr>
              <a:t>maxQueueIndex</a:t>
            </a:r>
            <a:r>
              <a:rPr lang="en-US" sz="1590" spc="66">
                <a:solidFill>
                  <a:srgbClr val="000000"/>
                </a:solidFill>
                <a:latin typeface="Handy Casual"/>
              </a:rPr>
              <a:t> to the queue with </a:t>
            </a:r>
            <a:r>
              <a:rPr lang="en-US" sz="1590" spc="66">
                <a:solidFill>
                  <a:srgbClr val="000000"/>
                </a:solidFill>
                <a:latin typeface="Handy Casual Semi-Bold"/>
              </a:rPr>
              <a:t>minQueueIndex</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Increment </a:t>
            </a:r>
            <a:r>
              <a:rPr lang="en-US" sz="1590" spc="66">
                <a:solidFill>
                  <a:srgbClr val="000000"/>
                </a:solidFill>
                <a:latin typeface="Handy Casual Semi-Bold"/>
              </a:rPr>
              <a:t>switchCount</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Print "Switch switchCount: Person from Queue maxQueueIndex + 1 moved to Queue minQueueIndex + 1".</a:t>
            </a:r>
          </a:p>
          <a:p>
            <a:pPr algn="l" marL="343422" indent="-171711" lvl="1">
              <a:lnSpc>
                <a:spcPts val="1670"/>
              </a:lnSpc>
              <a:buFont typeface="Arial"/>
              <a:buChar char="•"/>
            </a:pPr>
          </a:p>
        </p:txBody>
      </p:sp>
      <p:sp>
        <p:nvSpPr>
          <p:cNvPr name="TextBox 19" id="19"/>
          <p:cNvSpPr txBox="true"/>
          <p:nvPr/>
        </p:nvSpPr>
        <p:spPr>
          <a:xfrm rot="0">
            <a:off x="2422790" y="7043486"/>
            <a:ext cx="3088337" cy="767596"/>
          </a:xfrm>
          <a:prstGeom prst="rect">
            <a:avLst/>
          </a:prstGeom>
        </p:spPr>
        <p:txBody>
          <a:bodyPr anchor="t" rtlCol="false" tIns="0" lIns="0" bIns="0" rIns="0">
            <a:spAutoFit/>
          </a:bodyPr>
          <a:lstStyle/>
          <a:p>
            <a:pPr algn="ctr">
              <a:lnSpc>
                <a:spcPts val="2933"/>
              </a:lnSpc>
              <a:spcBef>
                <a:spcPct val="0"/>
              </a:spcBef>
            </a:pPr>
            <a:r>
              <a:rPr lang="en-US" sz="2793" spc="117">
                <a:solidFill>
                  <a:srgbClr val="000000"/>
                </a:solidFill>
                <a:latin typeface="Krabuler"/>
              </a:rPr>
              <a:t>STEP 6: FINAL TIME DISPLAY</a:t>
            </a:r>
          </a:p>
        </p:txBody>
      </p:sp>
      <p:sp>
        <p:nvSpPr>
          <p:cNvPr name="TextBox 20" id="20"/>
          <p:cNvSpPr txBox="true"/>
          <p:nvPr/>
        </p:nvSpPr>
        <p:spPr>
          <a:xfrm rot="0">
            <a:off x="13110847" y="2176740"/>
            <a:ext cx="3088337" cy="430411"/>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STEP 7:OUTPUT</a:t>
            </a:r>
          </a:p>
        </p:txBody>
      </p:sp>
      <p:sp>
        <p:nvSpPr>
          <p:cNvPr name="TextBox 21" id="21"/>
          <p:cNvSpPr txBox="true"/>
          <p:nvPr/>
        </p:nvSpPr>
        <p:spPr>
          <a:xfrm rot="0">
            <a:off x="13221198" y="7033961"/>
            <a:ext cx="3088337" cy="676156"/>
          </a:xfrm>
          <a:prstGeom prst="rect">
            <a:avLst/>
          </a:prstGeom>
        </p:spPr>
        <p:txBody>
          <a:bodyPr anchor="t" rtlCol="false" tIns="0" lIns="0" bIns="0" rIns="0">
            <a:spAutoFit/>
          </a:bodyPr>
          <a:lstStyle/>
          <a:p>
            <a:pPr algn="ctr">
              <a:lnSpc>
                <a:spcPts val="2618"/>
              </a:lnSpc>
              <a:spcBef>
                <a:spcPct val="0"/>
              </a:spcBef>
            </a:pPr>
            <a:r>
              <a:rPr lang="en-US" sz="2493" spc="104">
                <a:solidFill>
                  <a:srgbClr val="000000"/>
                </a:solidFill>
                <a:latin typeface="Krabuler"/>
              </a:rPr>
              <a:t>STEP 8: SET THE MEMORY FREE</a:t>
            </a:r>
          </a:p>
        </p:txBody>
      </p:sp>
      <p:sp>
        <p:nvSpPr>
          <p:cNvPr name="Freeform 22" id="22"/>
          <p:cNvSpPr/>
          <p:nvPr/>
        </p:nvSpPr>
        <p:spPr>
          <a:xfrm flipH="false" flipV="false" rot="2259076">
            <a:off x="10956477" y="6194111"/>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3" id="23"/>
          <p:cNvSpPr/>
          <p:nvPr/>
        </p:nvSpPr>
        <p:spPr>
          <a:xfrm flipH="false" flipV="false" rot="-8767587">
            <a:off x="5953077" y="3012795"/>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4" id="24"/>
          <p:cNvSpPr/>
          <p:nvPr/>
        </p:nvSpPr>
        <p:spPr>
          <a:xfrm flipH="false" flipV="false" rot="9083860">
            <a:off x="6193138" y="6062170"/>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5" id="25"/>
          <p:cNvSpPr/>
          <p:nvPr/>
        </p:nvSpPr>
        <p:spPr>
          <a:xfrm flipH="false" flipV="false" rot="-8261386">
            <a:off x="8904403" y="5930203"/>
            <a:ext cx="1437070" cy="1309040"/>
          </a:xfrm>
          <a:custGeom>
            <a:avLst/>
            <a:gdLst/>
            <a:ahLst/>
            <a:cxnLst/>
            <a:rect r="r" b="b" t="t" l="l"/>
            <a:pathLst>
              <a:path h="1309040" w="1437070">
                <a:moveTo>
                  <a:pt x="0" y="0"/>
                </a:moveTo>
                <a:lnTo>
                  <a:pt x="1437071" y="0"/>
                </a:lnTo>
                <a:lnTo>
                  <a:pt x="1437071" y="1309040"/>
                </a:lnTo>
                <a:lnTo>
                  <a:pt x="0" y="13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226150" y="8033410"/>
            <a:ext cx="4005500" cy="8494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rPr>
              <a:t> For each queue i from 0 to N - 1:</a:t>
            </a:r>
          </a:p>
          <a:p>
            <a:pPr algn="l" marL="343422" indent="-171711" lvl="1">
              <a:lnSpc>
                <a:spcPts val="1670"/>
              </a:lnSpc>
              <a:buFont typeface="Arial"/>
              <a:buChar char="•"/>
            </a:pPr>
            <a:r>
              <a:rPr lang="en-US" sz="1590" spc="66">
                <a:solidFill>
                  <a:srgbClr val="000000"/>
                </a:solidFill>
                <a:latin typeface="Handy Casual"/>
              </a:rPr>
              <a:t>Print "Queue i + 1: Time taken by queue i + 1 to pass through gate after switching".</a:t>
            </a:r>
          </a:p>
          <a:p>
            <a:pPr algn="l">
              <a:lnSpc>
                <a:spcPts val="1670"/>
              </a:lnSpc>
            </a:pPr>
          </a:p>
        </p:txBody>
      </p:sp>
      <p:sp>
        <p:nvSpPr>
          <p:cNvPr name="TextBox 27" id="27"/>
          <p:cNvSpPr txBox="true"/>
          <p:nvPr/>
        </p:nvSpPr>
        <p:spPr>
          <a:xfrm rot="0">
            <a:off x="12612532" y="2921392"/>
            <a:ext cx="4005500" cy="6399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Semi-Bold"/>
              </a:rPr>
              <a:t>Output</a:t>
            </a:r>
            <a:r>
              <a:rPr lang="en-US" sz="1590" spc="66">
                <a:solidFill>
                  <a:srgbClr val="000000"/>
                </a:solidFill>
                <a:latin typeface="Handy Casual"/>
              </a:rPr>
              <a:t>:</a:t>
            </a:r>
          </a:p>
          <a:p>
            <a:pPr algn="l" marL="343422" indent="-171711" lvl="1">
              <a:lnSpc>
                <a:spcPts val="1670"/>
              </a:lnSpc>
              <a:buFont typeface="Arial"/>
              <a:buChar char="•"/>
            </a:pPr>
            <a:r>
              <a:rPr lang="en-US" sz="1590" spc="66">
                <a:solidFill>
                  <a:srgbClr val="000000"/>
                </a:solidFill>
                <a:latin typeface="Handy Casual"/>
              </a:rPr>
              <a:t>Print "Total number of switches: switchCount".</a:t>
            </a:r>
          </a:p>
          <a:p>
            <a:pPr algn="l">
              <a:lnSpc>
                <a:spcPts val="1670"/>
              </a:lnSpc>
            </a:pPr>
          </a:p>
        </p:txBody>
      </p:sp>
      <p:sp>
        <p:nvSpPr>
          <p:cNvPr name="TextBox 28" id="28"/>
          <p:cNvSpPr txBox="true"/>
          <p:nvPr/>
        </p:nvSpPr>
        <p:spPr>
          <a:xfrm rot="0">
            <a:off x="13423655" y="7985785"/>
            <a:ext cx="2775529" cy="871141"/>
          </a:xfrm>
          <a:prstGeom prst="rect">
            <a:avLst/>
          </a:prstGeom>
        </p:spPr>
        <p:txBody>
          <a:bodyPr anchor="t" rtlCol="false" tIns="0" lIns="0" bIns="0" rIns="0">
            <a:spAutoFit/>
          </a:bodyPr>
          <a:lstStyle/>
          <a:p>
            <a:pPr algn="ctr" marL="367698" indent="-183849" lvl="1">
              <a:lnSpc>
                <a:spcPts val="2384"/>
              </a:lnSpc>
              <a:buFont typeface="Arial"/>
              <a:buChar char="•"/>
            </a:pPr>
            <a:r>
              <a:rPr lang="en-US" sz="1703">
                <a:solidFill>
                  <a:srgbClr val="000000"/>
                </a:solidFill>
                <a:latin typeface="Krabuler Bold"/>
              </a:rPr>
              <a:t>Free memory allocated for the array of queues queues.</a:t>
            </a:r>
          </a:p>
          <a:p>
            <a:pPr algn="ctr">
              <a:lnSpc>
                <a:spcPts val="238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637456" y="-1396527"/>
            <a:ext cx="12815040" cy="13080054"/>
            <a:chOff x="0" y="0"/>
            <a:chExt cx="17086720" cy="17440072"/>
          </a:xfrm>
        </p:grpSpPr>
        <p:sp>
          <p:nvSpPr>
            <p:cNvPr name="Freeform 3" id="3"/>
            <p:cNvSpPr/>
            <p:nvPr/>
          </p:nvSpPr>
          <p:spPr>
            <a:xfrm flipH="false" flipV="false" rot="-3903177">
              <a:off x="1863757" y="2404775"/>
              <a:ext cx="13359206" cy="12630522"/>
            </a:xfrm>
            <a:custGeom>
              <a:avLst/>
              <a:gdLst/>
              <a:ahLst/>
              <a:cxnLst/>
              <a:rect r="r" b="b" t="t" l="l"/>
              <a:pathLst>
                <a:path h="12630522" w="13359206">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813416">
              <a:off x="7576549" y="3564009"/>
              <a:ext cx="2163750" cy="10535598"/>
              <a:chOff x="0" y="0"/>
              <a:chExt cx="427407" cy="2081106"/>
            </a:xfrm>
          </p:grpSpPr>
          <p:sp>
            <p:nvSpPr>
              <p:cNvPr name="Freeform 5" id="5"/>
              <p:cNvSpPr/>
              <p:nvPr/>
            </p:nvSpPr>
            <p:spPr>
              <a:xfrm flipH="false" flipV="false" rot="0">
                <a:off x="0" y="0"/>
                <a:ext cx="427407" cy="2081106"/>
              </a:xfrm>
              <a:custGeom>
                <a:avLst/>
                <a:gdLst/>
                <a:ahLst/>
                <a:cxnLst/>
                <a:rect r="r" b="b" t="t" l="l"/>
                <a:pathLst>
                  <a:path h="2081106" w="427407">
                    <a:moveTo>
                      <a:pt x="0" y="0"/>
                    </a:moveTo>
                    <a:lnTo>
                      <a:pt x="427407" y="0"/>
                    </a:lnTo>
                    <a:lnTo>
                      <a:pt x="427407" y="2081106"/>
                    </a:lnTo>
                    <a:lnTo>
                      <a:pt x="0" y="2081106"/>
                    </a:lnTo>
                    <a:close/>
                  </a:path>
                </a:pathLst>
              </a:custGeom>
              <a:solidFill>
                <a:srgbClr val="A4B9FB"/>
              </a:solidFill>
            </p:spPr>
          </p:sp>
          <p:sp>
            <p:nvSpPr>
              <p:cNvPr name="TextBox 6" id="6"/>
              <p:cNvSpPr txBox="true"/>
              <p:nvPr/>
            </p:nvSpPr>
            <p:spPr>
              <a:xfrm>
                <a:off x="0" y="-28575"/>
                <a:ext cx="427407" cy="2109681"/>
              </a:xfrm>
              <a:prstGeom prst="rect">
                <a:avLst/>
              </a:prstGeom>
            </p:spPr>
            <p:txBody>
              <a:bodyPr anchor="ctr" rtlCol="false" tIns="50800" lIns="50800" bIns="50800" rIns="50800"/>
              <a:lstStyle/>
              <a:p>
                <a:pPr algn="ctr">
                  <a:lnSpc>
                    <a:spcPts val="2100"/>
                  </a:lnSpc>
                </a:pPr>
              </a:p>
            </p:txBody>
          </p:sp>
        </p:grpSp>
      </p:grpSp>
      <p:grpSp>
        <p:nvGrpSpPr>
          <p:cNvPr name="Group 7" id="7"/>
          <p:cNvGrpSpPr/>
          <p:nvPr/>
        </p:nvGrpSpPr>
        <p:grpSpPr>
          <a:xfrm rot="0">
            <a:off x="6760391" y="1242183"/>
            <a:ext cx="10498909" cy="7657600"/>
            <a:chOff x="0" y="0"/>
            <a:chExt cx="14302208" cy="10431615"/>
          </a:xfrm>
        </p:grpSpPr>
        <p:sp>
          <p:nvSpPr>
            <p:cNvPr name="Freeform 8" id="8"/>
            <p:cNvSpPr/>
            <p:nvPr/>
          </p:nvSpPr>
          <p:spPr>
            <a:xfrm flipH="false" flipV="false" rot="0">
              <a:off x="31750" y="31750"/>
              <a:ext cx="14238708" cy="10368115"/>
            </a:xfrm>
            <a:custGeom>
              <a:avLst/>
              <a:gdLst/>
              <a:ahLst/>
              <a:cxnLst/>
              <a:rect r="r" b="b" t="t" l="l"/>
              <a:pathLst>
                <a:path h="10368115" w="14238708">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9" id="9"/>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sp>
        <p:nvSpPr>
          <p:cNvPr name="TextBox 10" id="10"/>
          <p:cNvSpPr txBox="true"/>
          <p:nvPr/>
        </p:nvSpPr>
        <p:spPr>
          <a:xfrm rot="0">
            <a:off x="12252419" y="2083344"/>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Bold"/>
              </a:rPr>
              <a:t>MAINTAINS ORDER</a:t>
            </a:r>
          </a:p>
        </p:txBody>
      </p:sp>
      <p:sp>
        <p:nvSpPr>
          <p:cNvPr name="TextBox 11" id="11"/>
          <p:cNvSpPr txBox="true"/>
          <p:nvPr/>
        </p:nvSpPr>
        <p:spPr>
          <a:xfrm rot="0">
            <a:off x="12736636" y="2852269"/>
            <a:ext cx="3846068" cy="13898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a:rPr>
              <a:t>.It maintains the order in which elements are inserted which makes it easy for us to </a:t>
            </a:r>
          </a:p>
          <a:p>
            <a:pPr algn="l">
              <a:lnSpc>
                <a:spcPts val="2735"/>
              </a:lnSpc>
            </a:pPr>
          </a:p>
        </p:txBody>
      </p:sp>
      <p:sp>
        <p:nvSpPr>
          <p:cNvPr name="TextBox 12" id="12"/>
          <p:cNvSpPr txBox="true"/>
          <p:nvPr/>
        </p:nvSpPr>
        <p:spPr>
          <a:xfrm rot="0">
            <a:off x="7380878" y="2083344"/>
            <a:ext cx="4628967"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Bold"/>
              </a:rPr>
              <a:t>FIFO</a:t>
            </a:r>
          </a:p>
        </p:txBody>
      </p:sp>
      <p:sp>
        <p:nvSpPr>
          <p:cNvPr name="TextBox 13" id="13"/>
          <p:cNvSpPr txBox="true"/>
          <p:nvPr/>
        </p:nvSpPr>
        <p:spPr>
          <a:xfrm rot="0">
            <a:off x="7380878" y="5437599"/>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Bold"/>
              </a:rPr>
              <a:t>ENQUEUE</a:t>
            </a:r>
          </a:p>
        </p:txBody>
      </p:sp>
      <p:sp>
        <p:nvSpPr>
          <p:cNvPr name="TextBox 14" id="14"/>
          <p:cNvSpPr txBox="true"/>
          <p:nvPr/>
        </p:nvSpPr>
        <p:spPr>
          <a:xfrm rot="0">
            <a:off x="12388576" y="5437599"/>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Bold"/>
              </a:rPr>
              <a:t>DEQUEUE</a:t>
            </a:r>
          </a:p>
        </p:txBody>
      </p:sp>
      <p:sp>
        <p:nvSpPr>
          <p:cNvPr name="TextBox 15" id="15"/>
          <p:cNvSpPr txBox="true"/>
          <p:nvPr/>
        </p:nvSpPr>
        <p:spPr>
          <a:xfrm rot="0">
            <a:off x="7799654" y="2861794"/>
            <a:ext cx="3368412" cy="2652004"/>
          </a:xfrm>
          <a:prstGeom prst="rect">
            <a:avLst/>
          </a:prstGeom>
        </p:spPr>
        <p:txBody>
          <a:bodyPr anchor="t" rtlCol="false" tIns="0" lIns="0" bIns="0" rIns="0">
            <a:spAutoFit/>
          </a:bodyPr>
          <a:lstStyle/>
          <a:p>
            <a:pPr algn="l">
              <a:lnSpc>
                <a:spcPts val="2345"/>
              </a:lnSpc>
            </a:pPr>
            <a:r>
              <a:rPr lang="en-US" sz="2057">
                <a:solidFill>
                  <a:srgbClr val="000000"/>
                </a:solidFill>
                <a:latin typeface="Handy Casual"/>
              </a:rPr>
              <a:t>This feature of queue i.e. First in First out makes it very  convenient for us to make the an entry. As the items are inserted at the end of the queue and removed from the front. The first item to be inserted is the first to be removed.</a:t>
            </a:r>
          </a:p>
          <a:p>
            <a:pPr algn="l">
              <a:lnSpc>
                <a:spcPts val="2345"/>
              </a:lnSpc>
            </a:pPr>
          </a:p>
          <a:p>
            <a:pPr algn="l">
              <a:lnSpc>
                <a:spcPts val="2345"/>
              </a:lnSpc>
            </a:pPr>
          </a:p>
        </p:txBody>
      </p:sp>
      <p:sp>
        <p:nvSpPr>
          <p:cNvPr name="TextBox 16" id="16"/>
          <p:cNvSpPr txBox="true"/>
          <p:nvPr/>
        </p:nvSpPr>
        <p:spPr>
          <a:xfrm rot="0">
            <a:off x="7799654" y="6112604"/>
            <a:ext cx="3928891" cy="13898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Bold"/>
              </a:rPr>
              <a:t>When you enqueue something, you're adding it to the end of the line. It's like joining the back of the queue. </a:t>
            </a:r>
          </a:p>
          <a:p>
            <a:pPr algn="l">
              <a:lnSpc>
                <a:spcPts val="2735"/>
              </a:lnSpc>
            </a:pPr>
          </a:p>
        </p:txBody>
      </p:sp>
      <p:sp>
        <p:nvSpPr>
          <p:cNvPr name="TextBox 17" id="17"/>
          <p:cNvSpPr txBox="true"/>
          <p:nvPr/>
        </p:nvSpPr>
        <p:spPr>
          <a:xfrm rot="0">
            <a:off x="12562606" y="6112604"/>
            <a:ext cx="3846068" cy="24185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Bold"/>
              </a:rPr>
              <a:t> Dequeuing is another essential operation in a queue, and it's like taking something out of the line. When you dequeue, you’re removing the first item that was added to the queue. </a:t>
            </a:r>
          </a:p>
          <a:p>
            <a:pPr algn="l">
              <a:lnSpc>
                <a:spcPts val="2735"/>
              </a:lnSpc>
            </a:pPr>
          </a:p>
        </p:txBody>
      </p:sp>
      <p:sp>
        <p:nvSpPr>
          <p:cNvPr name="TextBox 18" id="18"/>
          <p:cNvSpPr txBox="true"/>
          <p:nvPr/>
        </p:nvSpPr>
        <p:spPr>
          <a:xfrm rot="-724560">
            <a:off x="1373166" y="2089416"/>
            <a:ext cx="4606058" cy="4008122"/>
          </a:xfrm>
          <a:prstGeom prst="rect">
            <a:avLst/>
          </a:prstGeom>
        </p:spPr>
        <p:txBody>
          <a:bodyPr anchor="t" rtlCol="false" tIns="0" lIns="0" bIns="0" rIns="0">
            <a:spAutoFit/>
          </a:bodyPr>
          <a:lstStyle/>
          <a:p>
            <a:pPr algn="l">
              <a:lnSpc>
                <a:spcPts val="7979"/>
              </a:lnSpc>
            </a:pPr>
            <a:r>
              <a:rPr lang="en-US" sz="5699">
                <a:solidFill>
                  <a:srgbClr val="000000"/>
                </a:solidFill>
                <a:latin typeface="Krabuler"/>
              </a:rPr>
              <a:t>WHY WE CHOOSE</a:t>
            </a:r>
          </a:p>
          <a:p>
            <a:pPr algn="l">
              <a:lnSpc>
                <a:spcPts val="7979"/>
              </a:lnSpc>
              <a:spcBef>
                <a:spcPct val="0"/>
              </a:spcBef>
            </a:pPr>
            <a:r>
              <a:rPr lang="en-US" sz="5699">
                <a:solidFill>
                  <a:srgbClr val="000000"/>
                </a:solidFill>
                <a:latin typeface="Krabuler"/>
              </a:rPr>
              <a:t>“QUEUE” AS OUR DATA STRUCTURE??</a:t>
            </a:r>
          </a:p>
        </p:txBody>
      </p:sp>
      <p:sp>
        <p:nvSpPr>
          <p:cNvPr name="Freeform 19" id="19"/>
          <p:cNvSpPr/>
          <p:nvPr/>
        </p:nvSpPr>
        <p:spPr>
          <a:xfrm flipH="false" flipV="true" rot="435657">
            <a:off x="8401805" y="7841253"/>
            <a:ext cx="3750634" cy="3974660"/>
          </a:xfrm>
          <a:custGeom>
            <a:avLst/>
            <a:gdLst/>
            <a:ahLst/>
            <a:cxnLst/>
            <a:rect r="r" b="b" t="t" l="l"/>
            <a:pathLst>
              <a:path h="3974660" w="3750634">
                <a:moveTo>
                  <a:pt x="0" y="3974661"/>
                </a:moveTo>
                <a:lnTo>
                  <a:pt x="3750634" y="3974661"/>
                </a:lnTo>
                <a:lnTo>
                  <a:pt x="3750634" y="0"/>
                </a:lnTo>
                <a:lnTo>
                  <a:pt x="0" y="0"/>
                </a:lnTo>
                <a:lnTo>
                  <a:pt x="0" y="397466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1568932">
            <a:off x="16073974" y="511583"/>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256541" y="5447936"/>
            <a:ext cx="4199874" cy="464820"/>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Krabuler Bold"/>
              </a:rPr>
              <a:t>1.FOR INITIALIZING QUEUE</a:t>
            </a:r>
          </a:p>
        </p:txBody>
      </p:sp>
      <p:sp>
        <p:nvSpPr>
          <p:cNvPr name="Freeform 3" id="3"/>
          <p:cNvSpPr/>
          <p:nvPr/>
        </p:nvSpPr>
        <p:spPr>
          <a:xfrm flipH="false" flipV="false" rot="0">
            <a:off x="4742707" y="1589776"/>
            <a:ext cx="9699658" cy="3103890"/>
          </a:xfrm>
          <a:custGeom>
            <a:avLst/>
            <a:gdLst/>
            <a:ahLst/>
            <a:cxnLst/>
            <a:rect r="r" b="b" t="t" l="l"/>
            <a:pathLst>
              <a:path h="3103890" w="9699658">
                <a:moveTo>
                  <a:pt x="0" y="0"/>
                </a:moveTo>
                <a:lnTo>
                  <a:pt x="9699657" y="0"/>
                </a:lnTo>
                <a:lnTo>
                  <a:pt x="9699657" y="3103891"/>
                </a:lnTo>
                <a:lnTo>
                  <a:pt x="0" y="3103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166726">
            <a:off x="4763096" y="2388342"/>
            <a:ext cx="9288045" cy="1344932"/>
          </a:xfrm>
          <a:prstGeom prst="rect">
            <a:avLst/>
          </a:prstGeom>
        </p:spPr>
        <p:txBody>
          <a:bodyPr anchor="t" rtlCol="false" tIns="0" lIns="0" bIns="0" rIns="0">
            <a:spAutoFit/>
          </a:bodyPr>
          <a:lstStyle/>
          <a:p>
            <a:pPr algn="ctr">
              <a:lnSpc>
                <a:spcPts val="10919"/>
              </a:lnSpc>
              <a:spcBef>
                <a:spcPct val="0"/>
              </a:spcBef>
            </a:pPr>
            <a:r>
              <a:rPr lang="en-US" sz="7799" spc="304">
                <a:solidFill>
                  <a:srgbClr val="000000"/>
                </a:solidFill>
                <a:latin typeface="Krabuler Bold"/>
              </a:rPr>
              <a:t>TIME COMPLEXITY</a:t>
            </a:r>
          </a:p>
        </p:txBody>
      </p:sp>
      <p:sp>
        <p:nvSpPr>
          <p:cNvPr name="TextBox 5" id="5"/>
          <p:cNvSpPr txBox="true"/>
          <p:nvPr/>
        </p:nvSpPr>
        <p:spPr>
          <a:xfrm rot="0">
            <a:off x="0" y="5580380"/>
            <a:ext cx="4199874" cy="1303401"/>
          </a:xfrm>
          <a:prstGeom prst="rect">
            <a:avLst/>
          </a:prstGeom>
        </p:spPr>
        <p:txBody>
          <a:bodyPr anchor="t" rtlCol="false" tIns="0" lIns="0" bIns="0" rIns="0">
            <a:spAutoFit/>
          </a:bodyPr>
          <a:lstStyle/>
          <a:p>
            <a:pPr algn="just">
              <a:lnSpc>
                <a:spcPts val="2622"/>
              </a:lnSpc>
            </a:pPr>
          </a:p>
          <a:p>
            <a:pPr algn="just">
              <a:lnSpc>
                <a:spcPts val="2622"/>
              </a:lnSpc>
            </a:pPr>
            <a:r>
              <a:rPr lang="en-US" sz="2300">
                <a:solidFill>
                  <a:srgbClr val="000000"/>
                </a:solidFill>
                <a:latin typeface="Handy Casual Bold"/>
              </a:rPr>
              <a:t>  </a:t>
            </a:r>
            <a:r>
              <a:rPr lang="en-US" sz="2300">
                <a:solidFill>
                  <a:srgbClr val="000000"/>
                </a:solidFill>
                <a:latin typeface="Handy Casual Bold"/>
              </a:rPr>
              <a:t>Initializing the array of queues  takes O(N) time.</a:t>
            </a:r>
          </a:p>
          <a:p>
            <a:pPr algn="just">
              <a:lnSpc>
                <a:spcPts val="2622"/>
              </a:lnSpc>
            </a:pPr>
          </a:p>
        </p:txBody>
      </p:sp>
      <p:sp>
        <p:nvSpPr>
          <p:cNvPr name="Freeform 6" id="6"/>
          <p:cNvSpPr/>
          <p:nvPr/>
        </p:nvSpPr>
        <p:spPr>
          <a:xfrm flipH="false" flipV="false" rot="0">
            <a:off x="10538197" y="3444543"/>
            <a:ext cx="2704795" cy="1249123"/>
          </a:xfrm>
          <a:custGeom>
            <a:avLst/>
            <a:gdLst/>
            <a:ahLst/>
            <a:cxnLst/>
            <a:rect r="r" b="b" t="t" l="l"/>
            <a:pathLst>
              <a:path h="1249123" w="2704795">
                <a:moveTo>
                  <a:pt x="0" y="0"/>
                </a:moveTo>
                <a:lnTo>
                  <a:pt x="2704795" y="0"/>
                </a:lnTo>
                <a:lnTo>
                  <a:pt x="2704795" y="1249124"/>
                </a:lnTo>
                <a:lnTo>
                  <a:pt x="0" y="1249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91967">
            <a:off x="4392492" y="950145"/>
            <a:ext cx="2241878" cy="2042147"/>
          </a:xfrm>
          <a:custGeom>
            <a:avLst/>
            <a:gdLst/>
            <a:ahLst/>
            <a:cxnLst/>
            <a:rect r="r" b="b" t="t" l="l"/>
            <a:pathLst>
              <a:path h="2042147" w="2241878">
                <a:moveTo>
                  <a:pt x="0" y="0"/>
                </a:moveTo>
                <a:lnTo>
                  <a:pt x="2241878" y="0"/>
                </a:lnTo>
                <a:lnTo>
                  <a:pt x="2241878" y="2042147"/>
                </a:lnTo>
                <a:lnTo>
                  <a:pt x="0" y="2042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4706294">
            <a:off x="-104297" y="1286525"/>
            <a:ext cx="3895386" cy="4128059"/>
          </a:xfrm>
          <a:custGeom>
            <a:avLst/>
            <a:gdLst/>
            <a:ahLst/>
            <a:cxnLst/>
            <a:rect r="r" b="b" t="t" l="l"/>
            <a:pathLst>
              <a:path h="4128059" w="3895386">
                <a:moveTo>
                  <a:pt x="0" y="4128058"/>
                </a:moveTo>
                <a:lnTo>
                  <a:pt x="3895387" y="4128058"/>
                </a:lnTo>
                <a:lnTo>
                  <a:pt x="3895387" y="0"/>
                </a:lnTo>
                <a:lnTo>
                  <a:pt x="0" y="0"/>
                </a:lnTo>
                <a:lnTo>
                  <a:pt x="0" y="412805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68932">
            <a:off x="15725241" y="2538573"/>
            <a:ext cx="1447775" cy="2075662"/>
          </a:xfrm>
          <a:custGeom>
            <a:avLst/>
            <a:gdLst/>
            <a:ahLst/>
            <a:cxnLst/>
            <a:rect r="r" b="b" t="t" l="l"/>
            <a:pathLst>
              <a:path h="2075662" w="1447775">
                <a:moveTo>
                  <a:pt x="0" y="0"/>
                </a:moveTo>
                <a:lnTo>
                  <a:pt x="1447774" y="0"/>
                </a:lnTo>
                <a:lnTo>
                  <a:pt x="1447774" y="2075662"/>
                </a:lnTo>
                <a:lnTo>
                  <a:pt x="0" y="2075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538197" y="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12">
              <a:extLst>
                <a:ext uri="{96DAC541-7B7A-43D3-8B79-37D633B846F1}">
                  <asvg:svgBlip xmlns:asvg="http://schemas.microsoft.com/office/drawing/2016/SVG/main" r:embed="rId13"/>
                </a:ext>
              </a:extLst>
            </a:blip>
            <a:stretch>
              <a:fillRect l="-62081" t="0" r="0" b="0"/>
            </a:stretch>
          </a:blipFill>
        </p:spPr>
      </p:sp>
      <p:sp>
        <p:nvSpPr>
          <p:cNvPr name="Freeform 12" id="12"/>
          <p:cNvSpPr/>
          <p:nvPr/>
        </p:nvSpPr>
        <p:spPr>
          <a:xfrm flipH="false" flipV="false" rot="0">
            <a:off x="9638576" y="6351369"/>
            <a:ext cx="8877212" cy="4632291"/>
          </a:xfrm>
          <a:custGeom>
            <a:avLst/>
            <a:gdLst/>
            <a:ahLst/>
            <a:cxnLst/>
            <a:rect r="r" b="b" t="t" l="l"/>
            <a:pathLst>
              <a:path h="4632291" w="8877212">
                <a:moveTo>
                  <a:pt x="0" y="0"/>
                </a:moveTo>
                <a:lnTo>
                  <a:pt x="8877212" y="0"/>
                </a:lnTo>
                <a:lnTo>
                  <a:pt x="8877212" y="4632291"/>
                </a:lnTo>
                <a:lnTo>
                  <a:pt x="0" y="46322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402024" y="5862002"/>
            <a:ext cx="4199874" cy="979551"/>
          </a:xfrm>
          <a:prstGeom prst="rect">
            <a:avLst/>
          </a:prstGeom>
        </p:spPr>
        <p:txBody>
          <a:bodyPr anchor="t" rtlCol="false" tIns="0" lIns="0" bIns="0" rIns="0">
            <a:spAutoFit/>
          </a:bodyPr>
          <a:lstStyle/>
          <a:p>
            <a:pPr algn="just">
              <a:lnSpc>
                <a:spcPts val="2622"/>
              </a:lnSpc>
            </a:pPr>
            <a:r>
              <a:rPr lang="en-US" sz="2300">
                <a:solidFill>
                  <a:srgbClr val="000000"/>
                </a:solidFill>
                <a:latin typeface="Handy Casual Bold"/>
              </a:rPr>
              <a:t> Populating the queues with persons takes O(M) time, where M is the total number of persons.</a:t>
            </a:r>
          </a:p>
        </p:txBody>
      </p:sp>
      <p:sp>
        <p:nvSpPr>
          <p:cNvPr name="TextBox 14" id="14"/>
          <p:cNvSpPr txBox="true"/>
          <p:nvPr/>
        </p:nvSpPr>
        <p:spPr>
          <a:xfrm rot="0">
            <a:off x="3943334" y="5431426"/>
            <a:ext cx="4199874"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Krabuler Bold"/>
              </a:rPr>
              <a:t>2.POPULATING QUEUES: </a:t>
            </a:r>
          </a:p>
        </p:txBody>
      </p:sp>
      <p:sp>
        <p:nvSpPr>
          <p:cNvPr name="TextBox 15" id="15"/>
          <p:cNvSpPr txBox="true"/>
          <p:nvPr/>
        </p:nvSpPr>
        <p:spPr>
          <a:xfrm rot="0">
            <a:off x="9144000" y="5862002"/>
            <a:ext cx="4199874" cy="655701"/>
          </a:xfrm>
          <a:prstGeom prst="rect">
            <a:avLst/>
          </a:prstGeom>
        </p:spPr>
        <p:txBody>
          <a:bodyPr anchor="t" rtlCol="false" tIns="0" lIns="0" bIns="0" rIns="0">
            <a:spAutoFit/>
          </a:bodyPr>
          <a:lstStyle/>
          <a:p>
            <a:pPr algn="just">
              <a:lnSpc>
                <a:spcPts val="2622"/>
              </a:lnSpc>
            </a:pPr>
            <a:r>
              <a:rPr lang="en-US" sz="2300">
                <a:solidFill>
                  <a:srgbClr val="000000"/>
                </a:solidFill>
                <a:latin typeface="Handy Casual Bold"/>
              </a:rPr>
              <a:t>Printing the initial queue times takes O(N) time.</a:t>
            </a:r>
          </a:p>
        </p:txBody>
      </p:sp>
      <p:sp>
        <p:nvSpPr>
          <p:cNvPr name="TextBox 16" id="16"/>
          <p:cNvSpPr txBox="true"/>
          <p:nvPr/>
        </p:nvSpPr>
        <p:spPr>
          <a:xfrm rot="0">
            <a:off x="9043118" y="5387658"/>
            <a:ext cx="4199874" cy="464820"/>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Krabuler Bold"/>
              </a:rPr>
              <a:t>3.INITIALIZING QUEUE TIMING :</a:t>
            </a:r>
          </a:p>
        </p:txBody>
      </p:sp>
      <p:sp>
        <p:nvSpPr>
          <p:cNvPr name="TextBox 17" id="17"/>
          <p:cNvSpPr txBox="true"/>
          <p:nvPr/>
        </p:nvSpPr>
        <p:spPr>
          <a:xfrm rot="0">
            <a:off x="13343874" y="5387658"/>
            <a:ext cx="4199874" cy="464820"/>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Krabuler Bold"/>
              </a:rPr>
              <a:t>4.FOR THE MAIN FUNCTION:</a:t>
            </a:r>
          </a:p>
        </p:txBody>
      </p:sp>
      <p:sp>
        <p:nvSpPr>
          <p:cNvPr name="TextBox 18" id="18"/>
          <p:cNvSpPr txBox="true"/>
          <p:nvPr/>
        </p:nvSpPr>
        <p:spPr>
          <a:xfrm rot="0">
            <a:off x="13801074" y="5862002"/>
            <a:ext cx="4199874" cy="655701"/>
          </a:xfrm>
          <a:prstGeom prst="rect">
            <a:avLst/>
          </a:prstGeom>
        </p:spPr>
        <p:txBody>
          <a:bodyPr anchor="t" rtlCol="false" tIns="0" lIns="0" bIns="0" rIns="0">
            <a:spAutoFit/>
          </a:bodyPr>
          <a:lstStyle/>
          <a:p>
            <a:pPr algn="just">
              <a:lnSpc>
                <a:spcPts val="2622"/>
              </a:lnSpc>
            </a:pPr>
            <a:r>
              <a:rPr lang="en-US" sz="2300">
                <a:solidFill>
                  <a:srgbClr val="000000"/>
                </a:solidFill>
                <a:latin typeface="Handy Casual Bold"/>
              </a:rPr>
              <a:t>The time complexity of the main loop is </a:t>
            </a:r>
          </a:p>
          <a:p>
            <a:pPr algn="just">
              <a:lnSpc>
                <a:spcPts val="2622"/>
              </a:lnSpc>
            </a:pPr>
            <a:r>
              <a:rPr lang="en-US" sz="2300">
                <a:solidFill>
                  <a:srgbClr val="000000"/>
                </a:solidFill>
                <a:latin typeface="Handy Casual Bold"/>
              </a:rPr>
              <a:t>      O(N * maxIterations).</a:t>
            </a:r>
          </a:p>
        </p:txBody>
      </p:sp>
      <p:sp>
        <p:nvSpPr>
          <p:cNvPr name="TextBox 19" id="19"/>
          <p:cNvSpPr txBox="true"/>
          <p:nvPr/>
        </p:nvSpPr>
        <p:spPr>
          <a:xfrm rot="0">
            <a:off x="-430623" y="7148102"/>
            <a:ext cx="4199874" cy="464820"/>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Krabuler Bold"/>
              </a:rPr>
              <a:t>5.THE FINAL QUEUE TIME:</a:t>
            </a:r>
          </a:p>
        </p:txBody>
      </p:sp>
      <p:sp>
        <p:nvSpPr>
          <p:cNvPr name="TextBox 20" id="20"/>
          <p:cNvSpPr txBox="true"/>
          <p:nvPr/>
        </p:nvSpPr>
        <p:spPr>
          <a:xfrm rot="0">
            <a:off x="0" y="7622446"/>
            <a:ext cx="4199874" cy="655701"/>
          </a:xfrm>
          <a:prstGeom prst="rect">
            <a:avLst/>
          </a:prstGeom>
        </p:spPr>
        <p:txBody>
          <a:bodyPr anchor="t" rtlCol="false" tIns="0" lIns="0" bIns="0" rIns="0">
            <a:spAutoFit/>
          </a:bodyPr>
          <a:lstStyle/>
          <a:p>
            <a:pPr algn="just">
              <a:lnSpc>
                <a:spcPts val="2622"/>
              </a:lnSpc>
            </a:pPr>
            <a:r>
              <a:rPr lang="en-US" sz="2300">
                <a:solidFill>
                  <a:srgbClr val="000000"/>
                </a:solidFill>
                <a:latin typeface="Handy Casual Bold"/>
              </a:rPr>
              <a:t>Printing the final queue times takes O(N) time.</a:t>
            </a:r>
          </a:p>
        </p:txBody>
      </p:sp>
      <p:sp>
        <p:nvSpPr>
          <p:cNvPr name="TextBox 21" id="21"/>
          <p:cNvSpPr txBox="true"/>
          <p:nvPr/>
        </p:nvSpPr>
        <p:spPr>
          <a:xfrm rot="0">
            <a:off x="11243937" y="7289228"/>
            <a:ext cx="6490372" cy="1508014"/>
          </a:xfrm>
          <a:prstGeom prst="rect">
            <a:avLst/>
          </a:prstGeom>
        </p:spPr>
        <p:txBody>
          <a:bodyPr anchor="t" rtlCol="false" tIns="0" lIns="0" bIns="0" rIns="0">
            <a:spAutoFit/>
          </a:bodyPr>
          <a:lstStyle/>
          <a:p>
            <a:pPr algn="ctr">
              <a:lnSpc>
                <a:spcPts val="3653"/>
              </a:lnSpc>
            </a:pPr>
            <a:r>
              <a:rPr lang="en-US" sz="3204">
                <a:solidFill>
                  <a:srgbClr val="000000"/>
                </a:solidFill>
                <a:latin typeface="Handy Casual Bold"/>
              </a:rPr>
              <a:t>Overall Time Complexity:</a:t>
            </a:r>
          </a:p>
          <a:p>
            <a:pPr algn="ctr" marL="405255" indent="-202627" lvl="1">
              <a:lnSpc>
                <a:spcPts val="2139"/>
              </a:lnSpc>
              <a:buFont typeface="Arial"/>
              <a:buChar char="•"/>
            </a:pPr>
            <a:r>
              <a:rPr lang="en-US" sz="1877">
                <a:solidFill>
                  <a:srgbClr val="000000"/>
                </a:solidFill>
                <a:latin typeface="Handy Casual Bold"/>
              </a:rPr>
              <a:t>t factor in the time complexity is the main loop, which is O(N * maxIterations).</a:t>
            </a:r>
          </a:p>
          <a:p>
            <a:pPr algn="ctr" marL="405255" indent="-202627" lvl="1">
              <a:lnSpc>
                <a:spcPts val="2139"/>
              </a:lnSpc>
              <a:buFont typeface="Arial"/>
              <a:buChar char="•"/>
            </a:pPr>
            <a:r>
              <a:rPr lang="en-US" sz="1877">
                <a:solidFill>
                  <a:srgbClr val="000000"/>
                </a:solidFill>
                <a:latin typeface="Handy Casual Bold"/>
              </a:rPr>
              <a:t>In the worst case, if maxIterations is proportional to the size of the input (M), the overall time complexity can be approximated as O(N * M).</a:t>
            </a:r>
          </a:p>
          <a:p>
            <a:pPr algn="ctr">
              <a:lnSpc>
                <a:spcPts val="21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1998467" y="1388134"/>
            <a:ext cx="15607023" cy="7510732"/>
            <a:chOff x="0" y="0"/>
            <a:chExt cx="21260769" cy="10231544"/>
          </a:xfrm>
        </p:grpSpPr>
        <p:sp>
          <p:nvSpPr>
            <p:cNvPr name="Freeform 3" id="3"/>
            <p:cNvSpPr/>
            <p:nvPr/>
          </p:nvSpPr>
          <p:spPr>
            <a:xfrm flipH="false" flipV="false" rot="0">
              <a:off x="31750" y="31750"/>
              <a:ext cx="21197269" cy="10168044"/>
            </a:xfrm>
            <a:custGeom>
              <a:avLst/>
              <a:gdLst/>
              <a:ahLst/>
              <a:cxnLst/>
              <a:rect r="r" b="b" t="t" l="l"/>
              <a:pathLst>
                <a:path h="10168044" w="21197269">
                  <a:moveTo>
                    <a:pt x="21104560" y="10168044"/>
                  </a:moveTo>
                  <a:lnTo>
                    <a:pt x="92710" y="10168044"/>
                  </a:lnTo>
                  <a:cubicBezTo>
                    <a:pt x="41910" y="10168044"/>
                    <a:pt x="0" y="10126134"/>
                    <a:pt x="0" y="10075334"/>
                  </a:cubicBezTo>
                  <a:lnTo>
                    <a:pt x="0" y="92710"/>
                  </a:lnTo>
                  <a:cubicBezTo>
                    <a:pt x="0" y="41910"/>
                    <a:pt x="41910" y="0"/>
                    <a:pt x="92710" y="0"/>
                  </a:cubicBezTo>
                  <a:lnTo>
                    <a:pt x="21103290" y="0"/>
                  </a:lnTo>
                  <a:cubicBezTo>
                    <a:pt x="21154090" y="0"/>
                    <a:pt x="21195999" y="41910"/>
                    <a:pt x="21195999" y="92710"/>
                  </a:cubicBezTo>
                  <a:lnTo>
                    <a:pt x="21195999" y="10074064"/>
                  </a:lnTo>
                  <a:cubicBezTo>
                    <a:pt x="21197269" y="10126134"/>
                    <a:pt x="21155360" y="10168044"/>
                    <a:pt x="21104560" y="10168044"/>
                  </a:cubicBezTo>
                  <a:close/>
                </a:path>
              </a:pathLst>
            </a:custGeom>
            <a:solidFill>
              <a:srgbClr val="FFFEF7"/>
            </a:solidFill>
          </p:spPr>
        </p:sp>
        <p:sp>
          <p:nvSpPr>
            <p:cNvPr name="Freeform 4" id="4"/>
            <p:cNvSpPr/>
            <p:nvPr/>
          </p:nvSpPr>
          <p:spPr>
            <a:xfrm flipH="false" flipV="false" rot="0">
              <a:off x="0" y="0"/>
              <a:ext cx="21260769" cy="10231544"/>
            </a:xfrm>
            <a:custGeom>
              <a:avLst/>
              <a:gdLst/>
              <a:ahLst/>
              <a:cxnLst/>
              <a:rect r="r" b="b" t="t" l="l"/>
              <a:pathLst>
                <a:path h="10231544" w="21260769">
                  <a:moveTo>
                    <a:pt x="21136310" y="59690"/>
                  </a:moveTo>
                  <a:cubicBezTo>
                    <a:pt x="21171869" y="59690"/>
                    <a:pt x="21201080" y="88900"/>
                    <a:pt x="21201080" y="124460"/>
                  </a:cubicBezTo>
                  <a:lnTo>
                    <a:pt x="21201080" y="10107084"/>
                  </a:lnTo>
                  <a:cubicBezTo>
                    <a:pt x="21201080" y="10142644"/>
                    <a:pt x="21171869" y="10171854"/>
                    <a:pt x="21136310" y="10171854"/>
                  </a:cubicBezTo>
                  <a:lnTo>
                    <a:pt x="124460" y="10171854"/>
                  </a:lnTo>
                  <a:cubicBezTo>
                    <a:pt x="88900" y="10171854"/>
                    <a:pt x="59690" y="10142644"/>
                    <a:pt x="59690" y="10107084"/>
                  </a:cubicBezTo>
                  <a:lnTo>
                    <a:pt x="59690" y="124460"/>
                  </a:lnTo>
                  <a:cubicBezTo>
                    <a:pt x="59690" y="88900"/>
                    <a:pt x="88900" y="59690"/>
                    <a:pt x="124460" y="59690"/>
                  </a:cubicBezTo>
                  <a:lnTo>
                    <a:pt x="21136310" y="59690"/>
                  </a:lnTo>
                  <a:moveTo>
                    <a:pt x="21136310" y="0"/>
                  </a:moveTo>
                  <a:lnTo>
                    <a:pt x="124460" y="0"/>
                  </a:lnTo>
                  <a:cubicBezTo>
                    <a:pt x="55880" y="0"/>
                    <a:pt x="0" y="55880"/>
                    <a:pt x="0" y="124460"/>
                  </a:cubicBezTo>
                  <a:lnTo>
                    <a:pt x="0" y="10107084"/>
                  </a:lnTo>
                  <a:cubicBezTo>
                    <a:pt x="0" y="10175664"/>
                    <a:pt x="55880" y="10231544"/>
                    <a:pt x="124460" y="10231544"/>
                  </a:cubicBezTo>
                  <a:lnTo>
                    <a:pt x="21136310" y="10231544"/>
                  </a:lnTo>
                  <a:cubicBezTo>
                    <a:pt x="21204890" y="10231544"/>
                    <a:pt x="21260769" y="10175664"/>
                    <a:pt x="21260769" y="10107084"/>
                  </a:cubicBezTo>
                  <a:lnTo>
                    <a:pt x="21260769" y="124460"/>
                  </a:lnTo>
                  <a:cubicBezTo>
                    <a:pt x="21260769" y="55880"/>
                    <a:pt x="21204890" y="0"/>
                    <a:pt x="21136310" y="0"/>
                  </a:cubicBezTo>
                  <a:close/>
                </a:path>
              </a:pathLst>
            </a:custGeom>
            <a:solidFill>
              <a:srgbClr val="191919"/>
            </a:solidFill>
          </p:spPr>
        </p:sp>
      </p:grpSp>
      <p:sp>
        <p:nvSpPr>
          <p:cNvPr name="Freeform 5" id="5"/>
          <p:cNvSpPr/>
          <p:nvPr/>
        </p:nvSpPr>
        <p:spPr>
          <a:xfrm flipH="false" flipV="false" rot="231717">
            <a:off x="-1154824" y="239524"/>
            <a:ext cx="10406808" cy="5430462"/>
          </a:xfrm>
          <a:custGeom>
            <a:avLst/>
            <a:gdLst/>
            <a:ahLst/>
            <a:cxnLst/>
            <a:rect r="r" b="b" t="t" l="l"/>
            <a:pathLst>
              <a:path h="5430462" w="10406808">
                <a:moveTo>
                  <a:pt x="0" y="0"/>
                </a:moveTo>
                <a:lnTo>
                  <a:pt x="10406808" y="0"/>
                </a:lnTo>
                <a:lnTo>
                  <a:pt x="10406808" y="5430461"/>
                </a:lnTo>
                <a:lnTo>
                  <a:pt x="0" y="5430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282144">
            <a:off x="2297456" y="1753948"/>
            <a:ext cx="4198272" cy="1494079"/>
          </a:xfrm>
          <a:prstGeom prst="rect">
            <a:avLst/>
          </a:prstGeom>
        </p:spPr>
        <p:txBody>
          <a:bodyPr anchor="t" rtlCol="false" tIns="0" lIns="0" bIns="0" rIns="0">
            <a:spAutoFit/>
          </a:bodyPr>
          <a:lstStyle/>
          <a:p>
            <a:pPr algn="l">
              <a:lnSpc>
                <a:spcPts val="11433"/>
              </a:lnSpc>
            </a:pPr>
            <a:r>
              <a:rPr lang="en-US" sz="10394">
                <a:solidFill>
                  <a:srgbClr val="000000"/>
                </a:solidFill>
                <a:latin typeface="Krabuler"/>
              </a:rPr>
              <a:t>SPACE </a:t>
            </a:r>
          </a:p>
        </p:txBody>
      </p:sp>
      <p:sp>
        <p:nvSpPr>
          <p:cNvPr name="TextBox 7" id="7"/>
          <p:cNvSpPr txBox="true"/>
          <p:nvPr/>
        </p:nvSpPr>
        <p:spPr>
          <a:xfrm rot="282144">
            <a:off x="2070123" y="3073611"/>
            <a:ext cx="5101203" cy="1118167"/>
          </a:xfrm>
          <a:prstGeom prst="rect">
            <a:avLst/>
          </a:prstGeom>
        </p:spPr>
        <p:txBody>
          <a:bodyPr anchor="t" rtlCol="false" tIns="0" lIns="0" bIns="0" rIns="0">
            <a:spAutoFit/>
          </a:bodyPr>
          <a:lstStyle/>
          <a:p>
            <a:pPr algn="r">
              <a:lnSpc>
                <a:spcPts val="8574"/>
              </a:lnSpc>
            </a:pPr>
            <a:r>
              <a:rPr lang="en-US" sz="7794">
                <a:solidFill>
                  <a:srgbClr val="000000"/>
                </a:solidFill>
                <a:latin typeface="Krabuler"/>
              </a:rPr>
              <a:t>COMPLEXITY</a:t>
            </a:r>
          </a:p>
        </p:txBody>
      </p:sp>
      <p:sp>
        <p:nvSpPr>
          <p:cNvPr name="Freeform 8" id="8"/>
          <p:cNvSpPr/>
          <p:nvPr/>
        </p:nvSpPr>
        <p:spPr>
          <a:xfrm flipH="false" flipV="false" rot="-10800000">
            <a:off x="-3798639" y="8684891"/>
            <a:ext cx="11594212" cy="1602109"/>
          </a:xfrm>
          <a:custGeom>
            <a:avLst/>
            <a:gdLst/>
            <a:ahLst/>
            <a:cxnLst/>
            <a:rect r="r" b="b" t="t" l="l"/>
            <a:pathLst>
              <a:path h="1602109" w="11594212">
                <a:moveTo>
                  <a:pt x="0" y="0"/>
                </a:moveTo>
                <a:lnTo>
                  <a:pt x="11594211" y="0"/>
                </a:lnTo>
                <a:lnTo>
                  <a:pt x="11594211" y="1602109"/>
                </a:lnTo>
                <a:lnTo>
                  <a:pt x="0" y="160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023135" y="0"/>
            <a:ext cx="10847286" cy="1498898"/>
          </a:xfrm>
          <a:custGeom>
            <a:avLst/>
            <a:gdLst/>
            <a:ahLst/>
            <a:cxnLst/>
            <a:rect r="r" b="b" t="t" l="l"/>
            <a:pathLst>
              <a:path h="1498898" w="10847286">
                <a:moveTo>
                  <a:pt x="0" y="0"/>
                </a:moveTo>
                <a:lnTo>
                  <a:pt x="10847286" y="0"/>
                </a:lnTo>
                <a:lnTo>
                  <a:pt x="10847286" y="1498898"/>
                </a:lnTo>
                <a:lnTo>
                  <a:pt x="0" y="1498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241350" y="2732644"/>
            <a:ext cx="2521620" cy="2521620"/>
          </a:xfrm>
          <a:custGeom>
            <a:avLst/>
            <a:gdLst/>
            <a:ahLst/>
            <a:cxnLst/>
            <a:rect r="r" b="b" t="t" l="l"/>
            <a:pathLst>
              <a:path h="2521620" w="2521620">
                <a:moveTo>
                  <a:pt x="0" y="0"/>
                </a:moveTo>
                <a:lnTo>
                  <a:pt x="2521620" y="0"/>
                </a:lnTo>
                <a:lnTo>
                  <a:pt x="2521620" y="2521620"/>
                </a:lnTo>
                <a:lnTo>
                  <a:pt x="0" y="25216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432721" y="2732644"/>
            <a:ext cx="2521620" cy="2521620"/>
          </a:xfrm>
          <a:custGeom>
            <a:avLst/>
            <a:gdLst/>
            <a:ahLst/>
            <a:cxnLst/>
            <a:rect r="r" b="b" t="t" l="l"/>
            <a:pathLst>
              <a:path h="2521620" w="2521620">
                <a:moveTo>
                  <a:pt x="0" y="0"/>
                </a:moveTo>
                <a:lnTo>
                  <a:pt x="2521620" y="0"/>
                </a:lnTo>
                <a:lnTo>
                  <a:pt x="2521620" y="2521620"/>
                </a:lnTo>
                <a:lnTo>
                  <a:pt x="0" y="2521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1368348" y="2732644"/>
            <a:ext cx="2521620" cy="2521620"/>
          </a:xfrm>
          <a:custGeom>
            <a:avLst/>
            <a:gdLst/>
            <a:ahLst/>
            <a:cxnLst/>
            <a:rect r="r" b="b" t="t" l="l"/>
            <a:pathLst>
              <a:path h="2521620" w="2521620">
                <a:moveTo>
                  <a:pt x="0" y="0"/>
                </a:moveTo>
                <a:lnTo>
                  <a:pt x="2521620" y="0"/>
                </a:lnTo>
                <a:lnTo>
                  <a:pt x="2521620" y="2521620"/>
                </a:lnTo>
                <a:lnTo>
                  <a:pt x="0" y="25216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1368348" y="3196749"/>
            <a:ext cx="2281780" cy="1647007"/>
          </a:xfrm>
          <a:prstGeom prst="rect">
            <a:avLst/>
          </a:prstGeom>
        </p:spPr>
        <p:txBody>
          <a:bodyPr anchor="t" rtlCol="false" tIns="0" lIns="0" bIns="0" rIns="0">
            <a:spAutoFit/>
          </a:bodyPr>
          <a:lstStyle/>
          <a:p>
            <a:pPr algn="l" marL="346655" indent="-173328" lvl="1">
              <a:lnSpc>
                <a:spcPts val="1926"/>
              </a:lnSpc>
              <a:buAutoNum type="arabicPeriod" startAt="1"/>
            </a:pPr>
            <a:r>
              <a:rPr lang="en-US" sz="1605">
                <a:solidFill>
                  <a:srgbClr val="231F20"/>
                </a:solidFill>
                <a:latin typeface="Handy Casual Bold"/>
              </a:rPr>
              <a:t>Random Number Generator: The Random class uses a single unsigned long long variable (s) for state, which requires a constant amount of space. i.e 0(1)</a:t>
            </a:r>
          </a:p>
          <a:p>
            <a:pPr algn="l">
              <a:lnSpc>
                <a:spcPts val="1926"/>
              </a:lnSpc>
            </a:pPr>
          </a:p>
        </p:txBody>
      </p:sp>
      <p:sp>
        <p:nvSpPr>
          <p:cNvPr name="TextBox 14" id="14"/>
          <p:cNvSpPr txBox="true"/>
          <p:nvPr/>
        </p:nvSpPr>
        <p:spPr>
          <a:xfrm rot="0">
            <a:off x="14228393" y="3196749"/>
            <a:ext cx="2436771" cy="1238171"/>
          </a:xfrm>
          <a:prstGeom prst="rect">
            <a:avLst/>
          </a:prstGeom>
        </p:spPr>
        <p:txBody>
          <a:bodyPr anchor="t" rtlCol="false" tIns="0" lIns="0" bIns="0" rIns="0">
            <a:spAutoFit/>
          </a:bodyPr>
          <a:lstStyle/>
          <a:p>
            <a:pPr algn="l" marL="304039" indent="-152020" lvl="1">
              <a:lnSpc>
                <a:spcPts val="1689"/>
              </a:lnSpc>
              <a:buAutoNum type="arabicPeriod" startAt="1"/>
            </a:pPr>
            <a:r>
              <a:rPr lang="en-US" sz="1408">
                <a:solidFill>
                  <a:srgbClr val="231F20"/>
                </a:solidFill>
                <a:latin typeface="Handy Casual Bold"/>
              </a:rPr>
              <a:t>Node Structure: . Assuming an integer and a pointer each occupy a constant amount of space, the space required for each node is constant.</a:t>
            </a:r>
          </a:p>
          <a:p>
            <a:pPr algn="l">
              <a:lnSpc>
                <a:spcPts val="1689"/>
              </a:lnSpc>
            </a:pPr>
          </a:p>
        </p:txBody>
      </p:sp>
      <p:sp>
        <p:nvSpPr>
          <p:cNvPr name="Freeform 15" id="15"/>
          <p:cNvSpPr/>
          <p:nvPr/>
        </p:nvSpPr>
        <p:spPr>
          <a:xfrm flipH="true" flipV="false" rot="-3617189">
            <a:off x="15767695" y="8040444"/>
            <a:ext cx="2983210" cy="2891002"/>
          </a:xfrm>
          <a:custGeom>
            <a:avLst/>
            <a:gdLst/>
            <a:ahLst/>
            <a:cxnLst/>
            <a:rect r="r" b="b" t="t" l="l"/>
            <a:pathLst>
              <a:path h="2891002" w="2983210">
                <a:moveTo>
                  <a:pt x="2983210" y="0"/>
                </a:moveTo>
                <a:lnTo>
                  <a:pt x="0" y="0"/>
                </a:lnTo>
                <a:lnTo>
                  <a:pt x="0" y="2891002"/>
                </a:lnTo>
                <a:lnTo>
                  <a:pt x="2983210" y="2891002"/>
                </a:lnTo>
                <a:lnTo>
                  <a:pt x="298321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8433274" y="5784100"/>
            <a:ext cx="2521067" cy="2521067"/>
          </a:xfrm>
          <a:custGeom>
            <a:avLst/>
            <a:gdLst/>
            <a:ahLst/>
            <a:cxnLst/>
            <a:rect r="r" b="b" t="t" l="l"/>
            <a:pathLst>
              <a:path h="2521067" w="2521067">
                <a:moveTo>
                  <a:pt x="0" y="0"/>
                </a:moveTo>
                <a:lnTo>
                  <a:pt x="2521067" y="0"/>
                </a:lnTo>
                <a:lnTo>
                  <a:pt x="2521067" y="2521067"/>
                </a:lnTo>
                <a:lnTo>
                  <a:pt x="0" y="25210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8624359" y="2945229"/>
            <a:ext cx="2061246" cy="1233507"/>
          </a:xfrm>
          <a:prstGeom prst="rect">
            <a:avLst/>
          </a:prstGeom>
        </p:spPr>
        <p:txBody>
          <a:bodyPr anchor="t" rtlCol="false" tIns="0" lIns="0" bIns="0" rIns="0">
            <a:spAutoFit/>
          </a:bodyPr>
          <a:lstStyle/>
          <a:p>
            <a:pPr algn="l" marL="366524" indent="-183262" lvl="1">
              <a:lnSpc>
                <a:spcPts val="2037"/>
              </a:lnSpc>
              <a:buAutoNum type="arabicPeriod" startAt="1"/>
            </a:pPr>
            <a:r>
              <a:rPr lang="en-US" sz="1697" u="sng">
                <a:solidFill>
                  <a:srgbClr val="231F20"/>
                </a:solidFill>
                <a:latin typeface="Handy Casual Bold"/>
              </a:rPr>
              <a:t>Queue Array</a:t>
            </a:r>
            <a:r>
              <a:rPr lang="en-US" sz="1697">
                <a:solidFill>
                  <a:srgbClr val="231F20"/>
                </a:solidFill>
                <a:latin typeface="Handy Casual Bold"/>
              </a:rPr>
              <a:t>: The array  occupies O(N) space, where N is the total number of queues.</a:t>
            </a:r>
          </a:p>
          <a:p>
            <a:pPr algn="l">
              <a:lnSpc>
                <a:spcPts val="1694"/>
              </a:lnSpc>
            </a:pPr>
          </a:p>
        </p:txBody>
      </p:sp>
      <p:sp>
        <p:nvSpPr>
          <p:cNvPr name="TextBox 18" id="18"/>
          <p:cNvSpPr txBox="true"/>
          <p:nvPr/>
        </p:nvSpPr>
        <p:spPr>
          <a:xfrm rot="0">
            <a:off x="8446663" y="5992432"/>
            <a:ext cx="2416638" cy="2103849"/>
          </a:xfrm>
          <a:prstGeom prst="rect">
            <a:avLst/>
          </a:prstGeom>
        </p:spPr>
        <p:txBody>
          <a:bodyPr anchor="t" rtlCol="false" tIns="0" lIns="0" bIns="0" rIns="0">
            <a:spAutoFit/>
          </a:bodyPr>
          <a:lstStyle/>
          <a:p>
            <a:pPr algn="ctr">
              <a:lnSpc>
                <a:spcPts val="2813"/>
              </a:lnSpc>
              <a:spcBef>
                <a:spcPct val="0"/>
              </a:spcBef>
            </a:pPr>
            <a:r>
              <a:rPr lang="en-US" sz="2468">
                <a:solidFill>
                  <a:srgbClr val="000000"/>
                </a:solidFill>
                <a:latin typeface="Handy Casual Bold"/>
              </a:rPr>
              <a:t>Queues:</a:t>
            </a:r>
          </a:p>
          <a:p>
            <a:pPr algn="ctr">
              <a:lnSpc>
                <a:spcPts val="2813"/>
              </a:lnSpc>
              <a:spcBef>
                <a:spcPct val="0"/>
              </a:spcBef>
            </a:pPr>
            <a:r>
              <a:rPr lang="en-US" sz="2468">
                <a:solidFill>
                  <a:srgbClr val="000000"/>
                </a:solidFill>
                <a:latin typeface="Handy Casual Bold"/>
              </a:rPr>
              <a:t>Therefore, the total space required for all queues is O(M), where M is the total number of persons.  i.e 0(1)</a:t>
            </a:r>
          </a:p>
        </p:txBody>
      </p:sp>
      <p:sp>
        <p:nvSpPr>
          <p:cNvPr name="Freeform 19" id="19"/>
          <p:cNvSpPr/>
          <p:nvPr/>
        </p:nvSpPr>
        <p:spPr>
          <a:xfrm flipH="false" flipV="false" rot="0">
            <a:off x="11368348" y="5783547"/>
            <a:ext cx="2521620" cy="2521620"/>
          </a:xfrm>
          <a:custGeom>
            <a:avLst/>
            <a:gdLst/>
            <a:ahLst/>
            <a:cxnLst/>
            <a:rect r="r" b="b" t="t" l="l"/>
            <a:pathLst>
              <a:path h="2521620" w="2521620">
                <a:moveTo>
                  <a:pt x="0" y="0"/>
                </a:moveTo>
                <a:lnTo>
                  <a:pt x="2521620" y="0"/>
                </a:lnTo>
                <a:lnTo>
                  <a:pt x="2521620" y="2521620"/>
                </a:lnTo>
                <a:lnTo>
                  <a:pt x="0" y="25216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1368348" y="6235771"/>
            <a:ext cx="2521620" cy="1627251"/>
          </a:xfrm>
          <a:prstGeom prst="rect">
            <a:avLst/>
          </a:prstGeom>
        </p:spPr>
        <p:txBody>
          <a:bodyPr anchor="t" rtlCol="false" tIns="0" lIns="0" bIns="0" rIns="0">
            <a:spAutoFit/>
          </a:bodyPr>
          <a:lstStyle/>
          <a:p>
            <a:pPr algn="ctr">
              <a:lnSpc>
                <a:spcPts val="2622"/>
              </a:lnSpc>
              <a:spcBef>
                <a:spcPct val="0"/>
              </a:spcBef>
            </a:pPr>
            <a:r>
              <a:rPr lang="en-US" sz="2300">
                <a:solidFill>
                  <a:srgbClr val="000000"/>
                </a:solidFill>
                <a:latin typeface="Handy Casual Bold"/>
              </a:rPr>
              <a:t>Other Variables: Other variables like switchCount, maxIterations, M, N, and p require a constant amount of space. i.e 0(1)</a:t>
            </a:r>
          </a:p>
        </p:txBody>
      </p:sp>
      <p:sp>
        <p:nvSpPr>
          <p:cNvPr name="Freeform 21" id="21"/>
          <p:cNvSpPr/>
          <p:nvPr/>
        </p:nvSpPr>
        <p:spPr>
          <a:xfrm flipH="false" flipV="false" rot="0">
            <a:off x="14228393" y="5783547"/>
            <a:ext cx="2521620" cy="2521620"/>
          </a:xfrm>
          <a:custGeom>
            <a:avLst/>
            <a:gdLst/>
            <a:ahLst/>
            <a:cxnLst/>
            <a:rect r="r" b="b" t="t" l="l"/>
            <a:pathLst>
              <a:path h="2521620" w="2521620">
                <a:moveTo>
                  <a:pt x="0" y="0"/>
                </a:moveTo>
                <a:lnTo>
                  <a:pt x="2521620" y="0"/>
                </a:lnTo>
                <a:lnTo>
                  <a:pt x="2521620" y="2521620"/>
                </a:lnTo>
                <a:lnTo>
                  <a:pt x="0" y="25216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4241350" y="6145181"/>
            <a:ext cx="2521620" cy="1951101"/>
          </a:xfrm>
          <a:prstGeom prst="rect">
            <a:avLst/>
          </a:prstGeom>
        </p:spPr>
        <p:txBody>
          <a:bodyPr anchor="t" rtlCol="false" tIns="0" lIns="0" bIns="0" rIns="0">
            <a:spAutoFit/>
          </a:bodyPr>
          <a:lstStyle/>
          <a:p>
            <a:pPr algn="ctr">
              <a:lnSpc>
                <a:spcPts val="2622"/>
              </a:lnSpc>
              <a:spcBef>
                <a:spcPct val="0"/>
              </a:spcBef>
            </a:pPr>
            <a:r>
              <a:rPr lang="en-US" sz="2300">
                <a:solidFill>
                  <a:srgbClr val="000000"/>
                </a:solidFill>
                <a:latin typeface="Handy Casual Bold"/>
              </a:rPr>
              <a:t>T</a:t>
            </a:r>
            <a:r>
              <a:rPr lang="en-US" sz="2300">
                <a:solidFill>
                  <a:srgbClr val="000000"/>
                </a:solidFill>
                <a:latin typeface="Handy Casual Bold"/>
              </a:rPr>
              <a:t>he overall space complexity of the given code is O(N + M), where N is the total number of queues and M is the total number of persons.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306286" y="1028700"/>
            <a:ext cx="15675429" cy="8229600"/>
          </a:xfrm>
          <a:prstGeom prst="rect">
            <a:avLst/>
          </a:prstGeom>
        </p:spPr>
      </p:pic>
      <p:sp>
        <p:nvSpPr>
          <p:cNvPr name="TextBox 3" id="3"/>
          <p:cNvSpPr txBox="true"/>
          <p:nvPr/>
        </p:nvSpPr>
        <p:spPr>
          <a:xfrm rot="0">
            <a:off x="1028700" y="159703"/>
            <a:ext cx="391814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CODE: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DAGD-1OCWZc</dc:identifier>
  <dcterms:modified xsi:type="dcterms:W3CDTF">2011-08-01T06:04:30Z</dcterms:modified>
  <cp:revision>1</cp:revision>
  <dc:title>capstone ppt</dc:title>
</cp:coreProperties>
</file>